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implicity"/>
          <p:cNvSpPr txBox="1"/>
          <p:nvPr>
            <p:ph type="ctrTitle"/>
          </p:nvPr>
        </p:nvSpPr>
        <p:spPr>
          <a:prstGeom prst="rect">
            <a:avLst/>
          </a:prstGeom>
        </p:spPr>
        <p:txBody>
          <a:bodyPr/>
          <a:lstStyle/>
          <a:p>
            <a:pPr/>
            <a:r>
              <a:t>Simplicity</a:t>
            </a:r>
          </a:p>
        </p:txBody>
      </p:sp>
      <p:sp>
        <p:nvSpPr>
          <p:cNvPr id="120" name="John 9"/>
          <p:cNvSpPr txBox="1"/>
          <p:nvPr>
            <p:ph type="subTitle" sz="quarter" idx="1"/>
          </p:nvPr>
        </p:nvSpPr>
        <p:spPr>
          <a:prstGeom prst="rect">
            <a:avLst/>
          </a:prstGeom>
        </p:spPr>
        <p:txBody>
          <a:bodyPr/>
          <a:lstStyle/>
          <a:p>
            <a:pPr/>
            <a:r>
              <a:t>John 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Simplicity in our faith…"/>
          <p:cNvSpPr txBox="1"/>
          <p:nvPr>
            <p:ph type="body" idx="1"/>
          </p:nvPr>
        </p:nvSpPr>
        <p:spPr>
          <a:prstGeom prst="rect">
            <a:avLst/>
          </a:prstGeom>
        </p:spPr>
        <p:txBody>
          <a:bodyPr/>
          <a:lstStyle/>
          <a:p>
            <a:pPr marL="0" indent="0">
              <a:buSzTx/>
              <a:buNone/>
              <a:defRPr sz="4600"/>
            </a:pPr>
            <a:r>
              <a:t>Simplicity in our faith</a:t>
            </a:r>
          </a:p>
          <a:p>
            <a:pPr marL="0" indent="0">
              <a:buSzTx/>
              <a:buNone/>
              <a:defRPr sz="4600"/>
            </a:pPr>
            <a:r>
              <a:t>Simplicity in our witness</a:t>
            </a:r>
          </a:p>
          <a:p>
            <a:pPr marL="0" indent="0">
              <a:buSzTx/>
              <a:buNone/>
              <a:defRPr sz="4600"/>
            </a:pPr>
            <a:r>
              <a:t>Simplicity in our growth in maturity</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John 9:13-16…"/>
          <p:cNvSpPr txBox="1"/>
          <p:nvPr>
            <p:ph type="body" idx="1"/>
          </p:nvPr>
        </p:nvSpPr>
        <p:spPr>
          <a:prstGeom prst="rect">
            <a:avLst/>
          </a:prstGeom>
        </p:spPr>
        <p:txBody>
          <a:bodyPr/>
          <a:lstStyle/>
          <a:p>
            <a:pPr marL="0" indent="0" defTabSz="457200">
              <a:lnSpc>
                <a:spcPct val="120000"/>
              </a:lnSpc>
              <a:spcBef>
                <a:spcPts val="0"/>
              </a:spcBef>
              <a:buSzTx/>
              <a:buNone/>
              <a:defRPr sz="2600"/>
            </a:pPr>
            <a:r>
              <a:t>John 9:13-16</a:t>
            </a:r>
          </a:p>
          <a:p>
            <a:pPr marL="0" indent="0" defTabSz="457200">
              <a:lnSpc>
                <a:spcPct val="120000"/>
              </a:lnSpc>
              <a:spcBef>
                <a:spcPts val="0"/>
              </a:spcBef>
              <a:buSzTx/>
              <a:buNone/>
              <a:defRPr sz="2600"/>
            </a:pPr>
          </a:p>
          <a:p>
            <a:pPr marL="0" indent="0" defTabSz="457200">
              <a:lnSpc>
                <a:spcPct val="120000"/>
              </a:lnSpc>
              <a:spcBef>
                <a:spcPts val="0"/>
              </a:spcBef>
              <a:buSzTx/>
              <a:buNone/>
              <a:defRPr sz="2600"/>
            </a:pPr>
            <a:r>
              <a:t>They brought to the Pharisees the man who had been blind.  Now the day on which Jesus had made the mud and opened the man’s eyes was a Sabbath. Therefore the Pharisees also asked him how he had received his sight. “He put mud on my eyes,” the man replied, “and I washed, and now I see.”  Some of the Pharisees said, “This man is not from God, for he does not keep the Sabbath.”</a:t>
            </a:r>
          </a:p>
          <a:p>
            <a:pPr marL="0" indent="0" defTabSz="457200">
              <a:lnSpc>
                <a:spcPct val="120000"/>
              </a:lnSpc>
              <a:spcBef>
                <a:spcPts val="0"/>
              </a:spcBef>
              <a:buSzTx/>
              <a:buNone/>
              <a:defRPr sz="2600"/>
            </a:pPr>
            <a:r>
              <a:t>But others asked, “How can a sinner perform such signs?” So they were divided.</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John 9:17-23…"/>
          <p:cNvSpPr txBox="1"/>
          <p:nvPr>
            <p:ph type="body" idx="1"/>
          </p:nvPr>
        </p:nvSpPr>
        <p:spPr>
          <a:prstGeom prst="rect">
            <a:avLst/>
          </a:prstGeom>
        </p:spPr>
        <p:txBody>
          <a:bodyPr/>
          <a:lstStyle/>
          <a:p>
            <a:pPr marL="0" indent="0" defTabSz="457200">
              <a:lnSpc>
                <a:spcPct val="120000"/>
              </a:lnSpc>
              <a:spcBef>
                <a:spcPts val="0"/>
              </a:spcBef>
              <a:buSzTx/>
              <a:buNone/>
              <a:defRPr sz="2600"/>
            </a:pPr>
            <a:r>
              <a:rPr>
                <a:latin typeface="Arial"/>
                <a:ea typeface="Arial"/>
                <a:cs typeface="Arial"/>
                <a:sym typeface="Arial"/>
              </a:rPr>
              <a:t>John 9:17-23</a:t>
            </a:r>
            <a:endParaRPr b="1">
              <a:latin typeface="Arial"/>
              <a:ea typeface="Arial"/>
              <a:cs typeface="Arial"/>
              <a:sym typeface="Arial"/>
            </a:endParaRPr>
          </a:p>
          <a:p>
            <a:pPr marL="0" indent="0" defTabSz="457200">
              <a:lnSpc>
                <a:spcPct val="120000"/>
              </a:lnSpc>
              <a:spcBef>
                <a:spcPts val="0"/>
              </a:spcBef>
              <a:buSzTx/>
              <a:buNone/>
              <a:defRPr sz="2600"/>
            </a:pPr>
            <a:endParaRPr b="1">
              <a:latin typeface="Arial"/>
              <a:ea typeface="Arial"/>
              <a:cs typeface="Arial"/>
              <a:sym typeface="Arial"/>
            </a:endParaRPr>
          </a:p>
          <a:p>
            <a:pPr marL="0" indent="0" defTabSz="457200">
              <a:lnSpc>
                <a:spcPct val="120000"/>
              </a:lnSpc>
              <a:spcBef>
                <a:spcPts val="0"/>
              </a:spcBef>
              <a:buSzTx/>
              <a:buNone/>
              <a:defRPr sz="2600"/>
            </a:pPr>
            <a:r>
              <a:t>Then they turned again to the blind man, “What have you to say about him? It was your eyes he opened.”  The man replied, “He is a prophet.”  They still did not believe that he had been blind and had received his sight until they sent for the man’s parents. “Is this your son?” they asked. “Is this the one you say was born blind? How is it that now he can see?”  “We know he is our son,” the parents answered, “and we know he was born blind. But how he can see now, or who opened his eyes, we don’t know. Ask him. He is of age; he will speak for himself.” His parents said this because they were afraid of the Jewish leaders, who already had decided that anyone who acknowledged that Jesus was the Messiah would be put out of the synagogue. </a:t>
            </a:r>
            <a:r>
              <a:rPr b="1">
                <a:latin typeface="Arial"/>
                <a:ea typeface="Arial"/>
                <a:cs typeface="Arial"/>
                <a:sym typeface="Arial"/>
              </a:rPr>
              <a:t> </a:t>
            </a:r>
            <a:r>
              <a:t>That was why his parents said, “He is of age; ask him.”</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John 9:24-29…"/>
          <p:cNvSpPr txBox="1"/>
          <p:nvPr>
            <p:ph type="body" idx="1"/>
          </p:nvPr>
        </p:nvSpPr>
        <p:spPr>
          <a:prstGeom prst="rect">
            <a:avLst/>
          </a:prstGeom>
        </p:spPr>
        <p:txBody>
          <a:bodyPr/>
          <a:lstStyle/>
          <a:p>
            <a:pPr marL="0" indent="0" defTabSz="457200">
              <a:spcBef>
                <a:spcPts val="0"/>
              </a:spcBef>
              <a:buSzTx/>
              <a:buNone/>
              <a:defRPr sz="2600"/>
            </a:pPr>
            <a:r>
              <a:t>John 9:24-29</a:t>
            </a:r>
          </a:p>
          <a:p>
            <a:pPr marL="0" indent="0" defTabSz="457200">
              <a:spcBef>
                <a:spcPts val="0"/>
              </a:spcBef>
              <a:buSzTx/>
              <a:buNone/>
              <a:defRPr b="1" sz="2600">
                <a:latin typeface="Arial"/>
                <a:ea typeface="Arial"/>
                <a:cs typeface="Arial"/>
                <a:sym typeface="Arial"/>
              </a:defRPr>
            </a:pPr>
          </a:p>
          <a:p>
            <a:pPr marL="0" indent="0" defTabSz="457200">
              <a:spcBef>
                <a:spcPts val="0"/>
              </a:spcBef>
              <a:buSzTx/>
              <a:buNone/>
              <a:defRPr sz="2600"/>
            </a:pPr>
            <a:r>
              <a:t>A second time they summoned the man who had been blind. “Give glory to God by telling the truth,” they said. “We know this man is a sinner.”  He replied, </a:t>
            </a:r>
            <a:r>
              <a:rPr>
                <a:solidFill>
                  <a:schemeClr val="accent4">
                    <a:hueOff val="468000"/>
                    <a:satOff val="-4761"/>
                    <a:lumOff val="10196"/>
                  </a:schemeClr>
                </a:solidFill>
              </a:rPr>
              <a:t>“Whether he is a sinner or not, I don’t know. One thing I do know. I was blind but now I see!”</a:t>
            </a:r>
            <a:r>
              <a:t>  Then they asked him, “What did he do to you? How did he open your eyes?”  He answered, “I have told you already and you did not listen. Why do you want to hear it again? Do you want to become his disciples too?”  Then they hurled insults at him and said, “You are this fellow’s disciple! We are disciples of Moses! </a:t>
            </a:r>
            <a:r>
              <a:rPr b="1">
                <a:latin typeface="Arial"/>
                <a:ea typeface="Arial"/>
                <a:cs typeface="Arial"/>
                <a:sym typeface="Arial"/>
              </a:rPr>
              <a:t> </a:t>
            </a:r>
            <a:r>
              <a:t>We know that God spoke to Moses, but as for this fellow, we don’t even know where he comes from.”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How We Believe"/>
          <p:cNvSpPr txBox="1"/>
          <p:nvPr>
            <p:ph type="title"/>
          </p:nvPr>
        </p:nvSpPr>
        <p:spPr>
          <a:prstGeom prst="rect">
            <a:avLst/>
          </a:prstGeom>
        </p:spPr>
        <p:txBody>
          <a:bodyPr/>
          <a:lstStyle/>
          <a:p>
            <a:pPr/>
            <a:r>
              <a:t>How We Believe</a:t>
            </a:r>
          </a:p>
        </p:txBody>
      </p:sp>
      <p:sp>
        <p:nvSpPr>
          <p:cNvPr id="129" name="Principle #1…"/>
          <p:cNvSpPr txBox="1"/>
          <p:nvPr>
            <p:ph type="body" idx="1"/>
          </p:nvPr>
        </p:nvSpPr>
        <p:spPr>
          <a:xfrm>
            <a:off x="952500" y="2597150"/>
            <a:ext cx="11099800" cy="6286500"/>
          </a:xfrm>
          <a:prstGeom prst="rect">
            <a:avLst/>
          </a:prstGeom>
        </p:spPr>
        <p:txBody>
          <a:bodyPr/>
          <a:lstStyle/>
          <a:p>
            <a:pPr marL="0" indent="0">
              <a:buSzTx/>
              <a:buNone/>
              <a:defRPr sz="4600"/>
            </a:pPr>
            <a:r>
              <a:t>Principle #1</a:t>
            </a:r>
          </a:p>
          <a:p>
            <a:pPr marL="0" indent="0">
              <a:buSzTx/>
              <a:buNone/>
              <a:defRPr sz="4600"/>
            </a:pPr>
            <a:r>
              <a:t>Personal encounter with God results in changed life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How We Witness"/>
          <p:cNvSpPr txBox="1"/>
          <p:nvPr>
            <p:ph type="title"/>
          </p:nvPr>
        </p:nvSpPr>
        <p:spPr>
          <a:prstGeom prst="rect">
            <a:avLst/>
          </a:prstGeom>
        </p:spPr>
        <p:txBody>
          <a:bodyPr/>
          <a:lstStyle/>
          <a:p>
            <a:pPr/>
            <a:r>
              <a:t>How We Witness</a:t>
            </a:r>
          </a:p>
        </p:txBody>
      </p:sp>
      <p:sp>
        <p:nvSpPr>
          <p:cNvPr id="132" name="Principle #2…"/>
          <p:cNvSpPr txBox="1"/>
          <p:nvPr>
            <p:ph type="body" idx="1"/>
          </p:nvPr>
        </p:nvSpPr>
        <p:spPr>
          <a:prstGeom prst="rect">
            <a:avLst/>
          </a:prstGeom>
        </p:spPr>
        <p:txBody>
          <a:bodyPr/>
          <a:lstStyle/>
          <a:p>
            <a:pPr marL="0" indent="0">
              <a:buSzTx/>
              <a:buNone/>
              <a:defRPr sz="4600"/>
            </a:pPr>
            <a:r>
              <a:t>Principle #2 </a:t>
            </a:r>
          </a:p>
          <a:p>
            <a:pPr marL="0" indent="0">
              <a:buSzTx/>
              <a:buNone/>
              <a:defRPr sz="4600"/>
            </a:pPr>
            <a:r>
              <a:t>Changed life attracts attention providing opportunity to witness for Jesus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John 9:35-38…"/>
          <p:cNvSpPr txBox="1"/>
          <p:nvPr>
            <p:ph type="body" idx="1"/>
          </p:nvPr>
        </p:nvSpPr>
        <p:spPr>
          <a:prstGeom prst="rect">
            <a:avLst/>
          </a:prstGeom>
        </p:spPr>
        <p:txBody>
          <a:bodyPr/>
          <a:lstStyle/>
          <a:p>
            <a:pPr marL="0" indent="0" defTabSz="457200">
              <a:spcBef>
                <a:spcPts val="0"/>
              </a:spcBef>
              <a:buSzTx/>
              <a:buNone/>
              <a:defRPr sz="2900"/>
            </a:pPr>
            <a:r>
              <a:t>John 9:35-38</a:t>
            </a:r>
          </a:p>
          <a:p>
            <a:pPr marL="0" indent="0" defTabSz="457200">
              <a:spcBef>
                <a:spcPts val="0"/>
              </a:spcBef>
              <a:buSzTx/>
              <a:buNone/>
              <a:defRPr sz="2900"/>
            </a:pPr>
          </a:p>
          <a:p>
            <a:pPr marL="0" indent="0" defTabSz="457200">
              <a:spcBef>
                <a:spcPts val="0"/>
              </a:spcBef>
              <a:buSzTx/>
              <a:buNone/>
              <a:defRPr sz="2900"/>
            </a:pPr>
            <a:r>
              <a:t>Jesus heard that they had thrown him out, and when he found him, he said, “Do you believe in the Son of Man?”  “Who is he, sir?” the man asked. “Tell me so that I may believe in him.”  Jesus said, “You have now seen him; in fact, he is the one speaking with you.”  Then the man said, “Lord, I believe,” and he worshiped him.</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How We Mature"/>
          <p:cNvSpPr txBox="1"/>
          <p:nvPr>
            <p:ph type="title"/>
          </p:nvPr>
        </p:nvSpPr>
        <p:spPr>
          <a:prstGeom prst="rect">
            <a:avLst/>
          </a:prstGeom>
        </p:spPr>
        <p:txBody>
          <a:bodyPr/>
          <a:lstStyle/>
          <a:p>
            <a:pPr/>
            <a:r>
              <a:t>How We Mature</a:t>
            </a:r>
          </a:p>
        </p:txBody>
      </p:sp>
      <p:sp>
        <p:nvSpPr>
          <p:cNvPr id="137" name="Principle #3…"/>
          <p:cNvSpPr txBox="1"/>
          <p:nvPr>
            <p:ph type="body" idx="1"/>
          </p:nvPr>
        </p:nvSpPr>
        <p:spPr>
          <a:prstGeom prst="rect">
            <a:avLst/>
          </a:prstGeom>
        </p:spPr>
        <p:txBody>
          <a:bodyPr/>
          <a:lstStyle/>
          <a:p>
            <a:pPr marL="0" indent="0">
              <a:buSzTx/>
              <a:buNone/>
              <a:defRPr sz="4600"/>
            </a:pPr>
            <a:r>
              <a:t>Principle #3</a:t>
            </a:r>
          </a:p>
          <a:p>
            <a:pPr marL="0" indent="0">
              <a:buSzTx/>
              <a:buNone/>
              <a:defRPr sz="4600"/>
            </a:pPr>
            <a:r>
              <a:t>Aligning with Jesus leads to greater revelations and blessings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John 9:25…"/>
          <p:cNvSpPr txBox="1"/>
          <p:nvPr>
            <p:ph type="body" idx="13"/>
          </p:nvPr>
        </p:nvSpPr>
        <p:spPr>
          <a:xfrm>
            <a:off x="1270000" y="3519728"/>
            <a:ext cx="10464800" cy="2714144"/>
          </a:xfrm>
          <a:prstGeom prst="rect">
            <a:avLst/>
          </a:prstGeom>
        </p:spPr>
        <p:txBody>
          <a:bodyPr/>
          <a:lstStyle/>
          <a:p>
            <a:pPr>
              <a:defRPr sz="4600"/>
            </a:pPr>
            <a:r>
              <a:t>John 9:25</a:t>
            </a:r>
          </a:p>
          <a:p>
            <a:pPr>
              <a:defRPr sz="4600"/>
            </a:pPr>
          </a:p>
          <a:p>
            <a:pPr>
              <a:spcBef>
                <a:spcPts val="4200"/>
              </a:spcBef>
              <a:defRPr i="0" sz="4600"/>
            </a:pPr>
            <a:r>
              <a:t>What is your faith grounded on?</a:t>
            </a:r>
          </a:p>
        </p:txBody>
      </p:sp>
      <p:sp>
        <p:nvSpPr>
          <p:cNvPr id="140" name="“The one thing I know.…"/>
          <p:cNvSpPr txBox="1"/>
          <p:nvPr>
            <p:ph type="body" idx="14"/>
          </p:nvPr>
        </p:nvSpPr>
        <p:spPr>
          <a:xfrm>
            <a:off x="1168400" y="1865765"/>
            <a:ext cx="10464800" cy="1482243"/>
          </a:xfrm>
          <a:prstGeom prst="rect">
            <a:avLst/>
          </a:prstGeom>
        </p:spPr>
        <p:txBody>
          <a:bodyPr/>
          <a:lstStyle/>
          <a:p>
            <a:pPr>
              <a:defRPr sz="4600">
                <a:latin typeface="Helvetica Neue"/>
                <a:ea typeface="Helvetica Neue"/>
                <a:cs typeface="Helvetica Neue"/>
                <a:sym typeface="Helvetica Neue"/>
              </a:defRPr>
            </a:pPr>
            <a:r>
              <a:t>“The one thing I know.  </a:t>
            </a:r>
          </a:p>
          <a:p>
            <a:pPr>
              <a:defRPr sz="4600">
                <a:latin typeface="Helvetica Neue"/>
                <a:ea typeface="Helvetica Neue"/>
                <a:cs typeface="Helvetica Neue"/>
                <a:sym typeface="Helvetica Neue"/>
              </a:defRPr>
            </a:pPr>
            <a:r>
              <a:t>I was blind but now I see.”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