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76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solidFill>
                  <a:srgbClr val="73BFFF"/>
                </a:solidFill>
                <a:effectLst>
                  <a:outerShdw blurRad="38100" dist="36285" dir="2700000" rotWithShape="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38100" dist="54428" dir="27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143070724_2880x2159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r="28396" b="6024"/>
          <a:stretch>
            <a:fillRect/>
          </a:stretch>
        </p:blipFill>
        <p:spPr>
          <a:xfrm>
            <a:off x="-82850" y="-40487"/>
            <a:ext cx="13223688" cy="9794088"/>
          </a:xfrm>
          <a:prstGeom prst="rect">
            <a:avLst/>
          </a:prstGeom>
          <a:ln w="12700">
            <a:miter lim="400000"/>
          </a:ln>
          <a:effectLst>
            <a:outerShdw blurRad="63500" dist="63500" dir="5400000" rotWithShape="0">
              <a:srgbClr val="000000">
                <a:alpha val="74000"/>
              </a:srgbClr>
            </a:outerShdw>
          </a:effectLst>
        </p:spPr>
      </p:pic>
      <p:sp>
        <p:nvSpPr>
          <p:cNvPr id="117" name="Rectangle 7"/>
          <p:cNvSpPr/>
          <p:nvPr/>
        </p:nvSpPr>
        <p:spPr>
          <a:xfrm>
            <a:off x="10248447" y="7427363"/>
            <a:ext cx="2090821" cy="202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effectLst/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8" name="Rectangle 8"/>
          <p:cNvSpPr txBox="1"/>
          <p:nvPr/>
        </p:nvSpPr>
        <p:spPr>
          <a:xfrm>
            <a:off x="10743993" y="8572330"/>
            <a:ext cx="2396845" cy="37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650240">
              <a:defRPr sz="1600">
                <a:solidFill>
                  <a:srgbClr val="808080"/>
                </a:solidFill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pPr>
              <a:defRPr>
                <a:effectLst/>
              </a:defRPr>
            </a:pPr>
            <a:r>
              <a:t>SEASON OF ADVENT</a:t>
            </a:r>
          </a:p>
        </p:txBody>
      </p:sp>
      <p:sp>
        <p:nvSpPr>
          <p:cNvPr id="119" name="Oval 10"/>
          <p:cNvSpPr/>
          <p:nvPr/>
        </p:nvSpPr>
        <p:spPr>
          <a:xfrm>
            <a:off x="-722537" y="3552592"/>
            <a:ext cx="3233233" cy="33560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effectLst/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0" name="Rectangle 11"/>
          <p:cNvSpPr/>
          <p:nvPr/>
        </p:nvSpPr>
        <p:spPr>
          <a:xfrm>
            <a:off x="-136037" y="5585742"/>
            <a:ext cx="9852581" cy="463747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effectLst/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975359" y="1596249"/>
            <a:ext cx="11054082" cy="3395699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ctr" defTabSz="1300480">
              <a:lnSpc>
                <a:spcPct val="90000"/>
              </a:lnSpc>
              <a:defRPr sz="8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25599" y="5122898"/>
            <a:ext cx="9753601" cy="2354862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850" y="9114114"/>
            <a:ext cx="355871" cy="371349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16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825500" y="914400"/>
            <a:ext cx="11341100" cy="5740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43070716_1012x1350.jpeg"/>
          <p:cNvSpPr>
            <a:spLocks noGrp="1"/>
          </p:cNvSpPr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143070716_1012x1350.jpeg"/>
          <p:cNvSpPr>
            <a:spLocks noGrp="1"/>
          </p:cNvSpPr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143070718_1000x750.jpeg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143070724_2880x2159.jpeg"/>
          <p:cNvSpPr>
            <a:spLocks noGrp="1"/>
          </p:cNvSpPr>
          <p:nvPr>
            <p:ph type="pic" sz="quarter" idx="14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143070716_1012x1350.jpeg"/>
          <p:cNvSpPr>
            <a:spLocks noGrp="1"/>
          </p:cNvSpPr>
          <p:nvPr>
            <p:ph type="pic" sz="half" idx="15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34899" y="9311678"/>
            <a:ext cx="312015" cy="31234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36220" y="9311678"/>
            <a:ext cx="312015" cy="3123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14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endParaRPr/>
          </a:p>
        </p:txBody>
      </p:sp>
      <p:sp>
        <p:nvSpPr>
          <p:cNvPr id="133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1625599" y="5122898"/>
            <a:ext cx="9753601" cy="2354861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endParaRPr/>
          </a:p>
        </p:txBody>
      </p:sp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824" y="-2"/>
            <a:ext cx="13305406" cy="9753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saiah 9:6"/>
          <p:cNvSpPr txBox="1">
            <a:spLocks noGrp="1"/>
          </p:cNvSpPr>
          <p:nvPr>
            <p:ph type="body" idx="13"/>
          </p:nvPr>
        </p:nvSpPr>
        <p:spPr>
          <a:xfrm>
            <a:off x="1270000" y="4998839"/>
            <a:ext cx="10464800" cy="461367"/>
          </a:xfrm>
          <a:prstGeom prst="rect">
            <a:avLst/>
          </a:prstGeom>
        </p:spPr>
        <p:txBody>
          <a:bodyPr/>
          <a:lstStyle/>
          <a:p>
            <a:r>
              <a:t>Isaiah 9:6</a:t>
            </a:r>
          </a:p>
        </p:txBody>
      </p:sp>
      <p:sp>
        <p:nvSpPr>
          <p:cNvPr id="137" name="Hope to the World…"/>
          <p:cNvSpPr txBox="1">
            <a:spLocks noGrp="1"/>
          </p:cNvSpPr>
          <p:nvPr>
            <p:ph type="body" idx="14"/>
          </p:nvPr>
        </p:nvSpPr>
        <p:spPr>
          <a:xfrm>
            <a:off x="1270000" y="3590917"/>
            <a:ext cx="10518812" cy="132057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B00"/>
                </a:solidFill>
              </a:defRPr>
            </a:pPr>
            <a:r>
              <a:t>Hope to the World</a:t>
            </a:r>
          </a:p>
          <a:p>
            <a:r>
              <a:t>“For us a child is born, to us a son is given”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saiah 40:3-5"/>
          <p:cNvSpPr txBox="1">
            <a:spLocks noGrp="1"/>
          </p:cNvSpPr>
          <p:nvPr>
            <p:ph type="body" idx="13"/>
          </p:nvPr>
        </p:nvSpPr>
        <p:spPr>
          <a:xfrm>
            <a:off x="1270000" y="4998839"/>
            <a:ext cx="10464800" cy="461367"/>
          </a:xfrm>
          <a:prstGeom prst="rect">
            <a:avLst/>
          </a:prstGeom>
        </p:spPr>
        <p:txBody>
          <a:bodyPr/>
          <a:lstStyle/>
          <a:p>
            <a:r>
              <a:t>Isaiah 40:3-5</a:t>
            </a:r>
          </a:p>
        </p:txBody>
      </p:sp>
      <p:sp>
        <p:nvSpPr>
          <p:cNvPr id="140" name="Waiting…"/>
          <p:cNvSpPr txBox="1">
            <a:spLocks noGrp="1"/>
          </p:cNvSpPr>
          <p:nvPr>
            <p:ph type="body" idx="14"/>
          </p:nvPr>
        </p:nvSpPr>
        <p:spPr>
          <a:xfrm>
            <a:off x="1270000" y="3642055"/>
            <a:ext cx="10464800" cy="120593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B00"/>
                </a:solidFill>
              </a:defRPr>
            </a:pPr>
            <a:r>
              <a:t>Waiting</a:t>
            </a:r>
          </a:p>
          <a:p>
            <a:r>
              <a:t>“Prepare the way for the LORD”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kind of Preparati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kind of Preparation?</a:t>
            </a:r>
          </a:p>
        </p:txBody>
      </p:sp>
      <p:sp>
        <p:nvSpPr>
          <p:cNvPr id="143" name="Waiting is God’s way of preparing u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Waiting is God’s way of preparing us:</a:t>
            </a:r>
          </a:p>
          <a:p>
            <a:pPr>
              <a:buBlip>
                <a:blip r:embed="rId2"/>
              </a:buBlip>
            </a:pPr>
            <a:r>
              <a:t>Training and testing of our faith/trust</a:t>
            </a:r>
          </a:p>
          <a:p>
            <a:pPr>
              <a:buBlip>
                <a:blip r:embed="rId2"/>
              </a:buBlip>
            </a:pPr>
            <a:r>
              <a:t>Training and testing of our obedience</a:t>
            </a:r>
          </a:p>
          <a:p>
            <a:pPr marL="0" indent="0">
              <a:buSzTx/>
              <a:buNone/>
              <a:defRPr>
                <a:solidFill>
                  <a:srgbClr val="FFFB00"/>
                </a:solidFill>
              </a:defRPr>
            </a:pPr>
            <a:r>
              <a:t>Ultimately… it is a preparation of our hearts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saiah 40:3-5…"/>
          <p:cNvSpPr txBox="1">
            <a:spLocks noGrp="1"/>
          </p:cNvSpPr>
          <p:nvPr>
            <p:ph type="body" idx="1"/>
          </p:nvPr>
        </p:nvSpPr>
        <p:spPr>
          <a:xfrm>
            <a:off x="787400" y="713035"/>
            <a:ext cx="11430000" cy="70104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Isaiah 40:3-5</a:t>
            </a:r>
          </a:p>
          <a:p>
            <a:pPr marL="0" indent="0">
              <a:buSzTx/>
              <a:buNone/>
            </a:pPr>
            <a:r>
              <a:t>A voice of one calling: “In the wilderness</a:t>
            </a:r>
            <a:r>
              <a:rPr>
                <a:solidFill>
                  <a:srgbClr val="FFFB00"/>
                </a:solidFill>
              </a:rPr>
              <a:t> prepare the way for the LORD</a:t>
            </a:r>
            <a:r>
              <a:t>; make straight in the desert a highway for our God.  Every valley shall become level, the rugged places a plain.  And the glory of the LORD will be revealed, and all people will see it together.  For the mouth of the LORD has spoken.”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Mark 1:1-4…"/>
          <p:cNvSpPr txBox="1">
            <a:spLocks noGrp="1"/>
          </p:cNvSpPr>
          <p:nvPr>
            <p:ph type="body" idx="1"/>
          </p:nvPr>
        </p:nvSpPr>
        <p:spPr>
          <a:xfrm>
            <a:off x="787400" y="713035"/>
            <a:ext cx="11430000" cy="70104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Mark 1:1-4</a:t>
            </a:r>
          </a:p>
          <a:p>
            <a:pPr marL="0" indent="0">
              <a:buSzTx/>
              <a:buNone/>
            </a:pPr>
            <a:r>
              <a:t>The beginning of the good news about Jesus the Messiah, the Son of God, as it is written in Isaiah the prophet: “I will send my messenger ahead of you who will prepare your way” — “a voice of one calling in the wilderness, ‘Prepare the way for the Lord, make straight paths for him.’”  And so John the Baptist appeared in the wilderness, </a:t>
            </a:r>
            <a:r>
              <a:rPr>
                <a:solidFill>
                  <a:srgbClr val="FFFB00"/>
                </a:solidFill>
              </a:rPr>
              <a:t>preaching a baptism of repentance for the forgiveness of sins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Matthew 25…"/>
          <p:cNvSpPr txBox="1">
            <a:spLocks noGrp="1"/>
          </p:cNvSpPr>
          <p:nvPr>
            <p:ph type="body" idx="13"/>
          </p:nvPr>
        </p:nvSpPr>
        <p:spPr>
          <a:xfrm>
            <a:off x="1270000" y="5123705"/>
            <a:ext cx="10464800" cy="829667"/>
          </a:xfrm>
          <a:prstGeom prst="rect">
            <a:avLst/>
          </a:prstGeom>
        </p:spPr>
        <p:txBody>
          <a:bodyPr/>
          <a:lstStyle/>
          <a:p>
            <a:r>
              <a:t>Matthew 25</a:t>
            </a:r>
          </a:p>
          <a:p>
            <a:r>
              <a:t>Jesus second coming</a:t>
            </a:r>
          </a:p>
        </p:txBody>
      </p:sp>
      <p:sp>
        <p:nvSpPr>
          <p:cNvPr id="150" name="The 10 bridesmaids…"/>
          <p:cNvSpPr txBox="1">
            <a:spLocks noGrp="1"/>
          </p:cNvSpPr>
          <p:nvPr>
            <p:ph type="body" idx="14"/>
          </p:nvPr>
        </p:nvSpPr>
        <p:spPr>
          <a:xfrm>
            <a:off x="1270000" y="3162581"/>
            <a:ext cx="10464800" cy="1764739"/>
          </a:xfrm>
          <a:prstGeom prst="rect">
            <a:avLst/>
          </a:prstGeom>
        </p:spPr>
        <p:txBody>
          <a:bodyPr/>
          <a:lstStyle/>
          <a:p>
            <a:r>
              <a:t>The 10 bridesmaids</a:t>
            </a:r>
          </a:p>
          <a:p>
            <a:r>
              <a:t>The 3 servants</a:t>
            </a:r>
          </a:p>
          <a:p>
            <a:r>
              <a:t>The sheep and the goats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re you going to embrace this period of waiting on our LORD?…"/>
          <p:cNvSpPr txBox="1">
            <a:spLocks noGrp="1"/>
          </p:cNvSpPr>
          <p:nvPr>
            <p:ph type="body" idx="1"/>
          </p:nvPr>
        </p:nvSpPr>
        <p:spPr>
          <a:xfrm>
            <a:off x="787360" y="1019148"/>
            <a:ext cx="11430000" cy="7010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Are you going to embrace this period of waiting on our LORD?</a:t>
            </a:r>
          </a:p>
          <a:p>
            <a:pPr>
              <a:buBlip>
                <a:blip r:embed="rId2"/>
              </a:buBlip>
            </a:pPr>
            <a:r>
              <a:t>Are you going to prepare the way for the LORD?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Isaiah 40:31…"/>
          <p:cNvSpPr txBox="1">
            <a:spLocks noGrp="1"/>
          </p:cNvSpPr>
          <p:nvPr>
            <p:ph type="body" idx="1"/>
          </p:nvPr>
        </p:nvSpPr>
        <p:spPr>
          <a:xfrm>
            <a:off x="787400" y="634900"/>
            <a:ext cx="11430000" cy="70104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Isaiah 40:31</a:t>
            </a:r>
          </a:p>
          <a:p>
            <a:pPr marL="0" indent="0">
              <a:buSzTx/>
              <a:buNone/>
            </a:pPr>
            <a:r>
              <a:t>But those who hope in the LORD will renew their strength.  They will soar on wings like eagles; they will run and not grow weary, they will walk and not faint.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300</Words>
  <PresentationFormat>Custom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Industrial</vt:lpstr>
      <vt:lpstr>Slide 1</vt:lpstr>
      <vt:lpstr>Slide 2</vt:lpstr>
      <vt:lpstr>Slide 3</vt:lpstr>
      <vt:lpstr>What kind of Preparation?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Fpbcpg</cp:lastModifiedBy>
  <cp:revision>3</cp:revision>
  <dcterms:modified xsi:type="dcterms:W3CDTF">2018-12-09T02:51:15Z</dcterms:modified>
</cp:coreProperties>
</file>