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0"/>
  </p:handoutMasterIdLst>
  <p:sldIdLst>
    <p:sldId id="319" r:id="rId2"/>
    <p:sldId id="290" r:id="rId3"/>
    <p:sldId id="259" r:id="rId4"/>
    <p:sldId id="291" r:id="rId5"/>
    <p:sldId id="292" r:id="rId6"/>
    <p:sldId id="293" r:id="rId7"/>
    <p:sldId id="295" r:id="rId8"/>
    <p:sldId id="296" r:id="rId9"/>
    <p:sldId id="297" r:id="rId10"/>
    <p:sldId id="300" r:id="rId11"/>
    <p:sldId id="301" r:id="rId12"/>
    <p:sldId id="298" r:id="rId13"/>
    <p:sldId id="305" r:id="rId14"/>
    <p:sldId id="306" r:id="rId15"/>
    <p:sldId id="307" r:id="rId16"/>
    <p:sldId id="308" r:id="rId17"/>
    <p:sldId id="309" r:id="rId18"/>
    <p:sldId id="310" r:id="rId19"/>
    <p:sldId id="311" r:id="rId20"/>
    <p:sldId id="314" r:id="rId21"/>
    <p:sldId id="317" r:id="rId22"/>
    <p:sldId id="313" r:id="rId23"/>
    <p:sldId id="315" r:id="rId24"/>
    <p:sldId id="320" r:id="rId25"/>
    <p:sldId id="316" r:id="rId26"/>
    <p:sldId id="321" r:id="rId27"/>
    <p:sldId id="288" r:id="rId28"/>
    <p:sldId id="31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41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34BE5-8AF0-4149-BCB9-056D4D0E2C23}" type="doc">
      <dgm:prSet loTypeId="urn:microsoft.com/office/officeart/2005/8/layout/default" loCatId="" qsTypeId="urn:microsoft.com/office/officeart/2005/8/quickstyle/simple4" qsCatId="simple" csTypeId="urn:microsoft.com/office/officeart/2005/8/colors/accent6_3" csCatId="accent6" phldr="1"/>
      <dgm:spPr/>
      <dgm:t>
        <a:bodyPr/>
        <a:lstStyle/>
        <a:p>
          <a:endParaRPr lang="en-US"/>
        </a:p>
      </dgm:t>
    </dgm:pt>
    <dgm:pt modelId="{BE0A12B4-A800-4B44-A5F4-A0C12449D95A}">
      <dgm:prSet phldrT="[Text]" custT="1"/>
      <dgm:spPr/>
      <dgm:t>
        <a:bodyPr/>
        <a:lstStyle/>
        <a:p>
          <a:r>
            <a:rPr lang="en-US" sz="2800" b="1" dirty="0" smtClean="0"/>
            <a:t>Divisions</a:t>
          </a:r>
          <a:endParaRPr lang="en-US" sz="2800" b="1" dirty="0"/>
        </a:p>
      </dgm:t>
    </dgm:pt>
    <dgm:pt modelId="{FF815676-780D-3E49-A0B9-49F7D63A8649}" type="parTrans" cxnId="{4D2FA0A7-0865-3E43-AE6F-1BC7D12EFDA9}">
      <dgm:prSet/>
      <dgm:spPr/>
      <dgm:t>
        <a:bodyPr/>
        <a:lstStyle/>
        <a:p>
          <a:endParaRPr lang="en-US"/>
        </a:p>
      </dgm:t>
    </dgm:pt>
    <dgm:pt modelId="{37580C25-FABB-FA4A-8DC2-BB8AC7CFB5BB}" type="sibTrans" cxnId="{4D2FA0A7-0865-3E43-AE6F-1BC7D12EFDA9}">
      <dgm:prSet/>
      <dgm:spPr/>
      <dgm:t>
        <a:bodyPr/>
        <a:lstStyle/>
        <a:p>
          <a:endParaRPr lang="en-US"/>
        </a:p>
      </dgm:t>
    </dgm:pt>
    <dgm:pt modelId="{ACD1528B-616D-8F45-87CF-F69C67A983B3}">
      <dgm:prSet phldrT="[Text]" custT="1"/>
      <dgm:spPr/>
      <dgm:t>
        <a:bodyPr/>
        <a:lstStyle/>
        <a:p>
          <a:r>
            <a:rPr lang="en-US" sz="2800" b="1" dirty="0" smtClean="0"/>
            <a:t>Disorder</a:t>
          </a:r>
          <a:endParaRPr lang="en-US" sz="2800" b="1" dirty="0"/>
        </a:p>
      </dgm:t>
    </dgm:pt>
    <dgm:pt modelId="{E1AB0A07-A4A8-9642-AB1F-64128C54F2A7}" type="parTrans" cxnId="{E9757114-DDA1-B148-A28A-BA0500FC2814}">
      <dgm:prSet/>
      <dgm:spPr/>
      <dgm:t>
        <a:bodyPr/>
        <a:lstStyle/>
        <a:p>
          <a:endParaRPr lang="en-US"/>
        </a:p>
      </dgm:t>
    </dgm:pt>
    <dgm:pt modelId="{BC1BF06A-A919-F54F-9C1F-30808735F66B}" type="sibTrans" cxnId="{E9757114-DDA1-B148-A28A-BA0500FC2814}">
      <dgm:prSet/>
      <dgm:spPr/>
      <dgm:t>
        <a:bodyPr/>
        <a:lstStyle/>
        <a:p>
          <a:endParaRPr lang="en-US"/>
        </a:p>
      </dgm:t>
    </dgm:pt>
    <dgm:pt modelId="{A6194FD9-EA91-A947-8E5E-B28D2C7A0B59}">
      <dgm:prSet phldrT="[Text]" custT="1"/>
      <dgm:spPr/>
      <dgm:t>
        <a:bodyPr/>
        <a:lstStyle/>
        <a:p>
          <a:r>
            <a:rPr lang="en-US" sz="2800" b="1" dirty="0" smtClean="0"/>
            <a:t>Difficulties</a:t>
          </a:r>
          <a:endParaRPr lang="en-US" sz="2800" b="1" dirty="0"/>
        </a:p>
      </dgm:t>
    </dgm:pt>
    <dgm:pt modelId="{5D25A76C-A2EC-0449-8575-915C9C0AE148}" type="parTrans" cxnId="{21400F43-FAF3-E346-958B-4355ACC7E75E}">
      <dgm:prSet/>
      <dgm:spPr/>
      <dgm:t>
        <a:bodyPr/>
        <a:lstStyle/>
        <a:p>
          <a:endParaRPr lang="en-US"/>
        </a:p>
      </dgm:t>
    </dgm:pt>
    <dgm:pt modelId="{0EAB21FE-4799-F940-9779-8EB02EE46DD0}" type="sibTrans" cxnId="{21400F43-FAF3-E346-958B-4355ACC7E75E}">
      <dgm:prSet/>
      <dgm:spPr/>
      <dgm:t>
        <a:bodyPr/>
        <a:lstStyle/>
        <a:p>
          <a:endParaRPr lang="en-US"/>
        </a:p>
      </dgm:t>
    </dgm:pt>
    <dgm:pt modelId="{792131FE-8E53-E149-BCA7-97650E34A902}" type="pres">
      <dgm:prSet presAssocID="{92734BE5-8AF0-4149-BCB9-056D4D0E2C23}" presName="diagram" presStyleCnt="0">
        <dgm:presLayoutVars>
          <dgm:dir/>
          <dgm:resizeHandles val="exact"/>
        </dgm:presLayoutVars>
      </dgm:prSet>
      <dgm:spPr/>
      <dgm:t>
        <a:bodyPr/>
        <a:lstStyle/>
        <a:p>
          <a:endParaRPr lang="en-US"/>
        </a:p>
      </dgm:t>
    </dgm:pt>
    <dgm:pt modelId="{082E79D4-4D90-EA44-A5D2-F74779DD55A6}" type="pres">
      <dgm:prSet presAssocID="{BE0A12B4-A800-4B44-A5F4-A0C12449D95A}" presName="node" presStyleLbl="node1" presStyleIdx="0" presStyleCnt="3" custScaleX="123445">
        <dgm:presLayoutVars>
          <dgm:bulletEnabled val="1"/>
        </dgm:presLayoutVars>
      </dgm:prSet>
      <dgm:spPr/>
      <dgm:t>
        <a:bodyPr/>
        <a:lstStyle/>
        <a:p>
          <a:endParaRPr lang="en-US"/>
        </a:p>
      </dgm:t>
    </dgm:pt>
    <dgm:pt modelId="{E4FB9674-83D4-FE47-A7A5-9E966CAB04E5}" type="pres">
      <dgm:prSet presAssocID="{37580C25-FABB-FA4A-8DC2-BB8AC7CFB5BB}" presName="sibTrans" presStyleCnt="0"/>
      <dgm:spPr/>
      <dgm:t>
        <a:bodyPr/>
        <a:lstStyle/>
        <a:p>
          <a:endParaRPr lang="en-US"/>
        </a:p>
      </dgm:t>
    </dgm:pt>
    <dgm:pt modelId="{286F9576-0526-5D4A-A025-009F6DA6FE24}" type="pres">
      <dgm:prSet presAssocID="{ACD1528B-616D-8F45-87CF-F69C67A983B3}" presName="node" presStyleLbl="node1" presStyleIdx="1" presStyleCnt="3" custScaleX="123445">
        <dgm:presLayoutVars>
          <dgm:bulletEnabled val="1"/>
        </dgm:presLayoutVars>
      </dgm:prSet>
      <dgm:spPr/>
      <dgm:t>
        <a:bodyPr/>
        <a:lstStyle/>
        <a:p>
          <a:endParaRPr lang="en-US"/>
        </a:p>
      </dgm:t>
    </dgm:pt>
    <dgm:pt modelId="{88B38C9D-B619-724C-974E-60F32120257C}" type="pres">
      <dgm:prSet presAssocID="{BC1BF06A-A919-F54F-9C1F-30808735F66B}" presName="sibTrans" presStyleCnt="0"/>
      <dgm:spPr/>
      <dgm:t>
        <a:bodyPr/>
        <a:lstStyle/>
        <a:p>
          <a:endParaRPr lang="en-US"/>
        </a:p>
      </dgm:t>
    </dgm:pt>
    <dgm:pt modelId="{E684E039-5190-784A-B364-483DA76F47E1}" type="pres">
      <dgm:prSet presAssocID="{A6194FD9-EA91-A947-8E5E-B28D2C7A0B59}" presName="node" presStyleLbl="node1" presStyleIdx="2" presStyleCnt="3" custScaleX="123445">
        <dgm:presLayoutVars>
          <dgm:bulletEnabled val="1"/>
        </dgm:presLayoutVars>
      </dgm:prSet>
      <dgm:spPr/>
      <dgm:t>
        <a:bodyPr/>
        <a:lstStyle/>
        <a:p>
          <a:endParaRPr lang="en-US"/>
        </a:p>
      </dgm:t>
    </dgm:pt>
  </dgm:ptLst>
  <dgm:cxnLst>
    <dgm:cxn modelId="{5EA13FD4-5589-F341-B7FB-2EAFEC5CE691}" type="presOf" srcId="{BE0A12B4-A800-4B44-A5F4-A0C12449D95A}" destId="{082E79D4-4D90-EA44-A5D2-F74779DD55A6}" srcOrd="0" destOrd="0" presId="urn:microsoft.com/office/officeart/2005/8/layout/default"/>
    <dgm:cxn modelId="{32E1473E-EB4A-0146-B93D-4996F96604D1}" type="presOf" srcId="{ACD1528B-616D-8F45-87CF-F69C67A983B3}" destId="{286F9576-0526-5D4A-A025-009F6DA6FE24}" srcOrd="0" destOrd="0" presId="urn:microsoft.com/office/officeart/2005/8/layout/default"/>
    <dgm:cxn modelId="{21400F43-FAF3-E346-958B-4355ACC7E75E}" srcId="{92734BE5-8AF0-4149-BCB9-056D4D0E2C23}" destId="{A6194FD9-EA91-A947-8E5E-B28D2C7A0B59}" srcOrd="2" destOrd="0" parTransId="{5D25A76C-A2EC-0449-8575-915C9C0AE148}" sibTransId="{0EAB21FE-4799-F940-9779-8EB02EE46DD0}"/>
    <dgm:cxn modelId="{93B36B9D-29C2-D84B-A6F0-769EFBBC9E0A}" type="presOf" srcId="{92734BE5-8AF0-4149-BCB9-056D4D0E2C23}" destId="{792131FE-8E53-E149-BCA7-97650E34A902}" srcOrd="0" destOrd="0" presId="urn:microsoft.com/office/officeart/2005/8/layout/default"/>
    <dgm:cxn modelId="{E9757114-DDA1-B148-A28A-BA0500FC2814}" srcId="{92734BE5-8AF0-4149-BCB9-056D4D0E2C23}" destId="{ACD1528B-616D-8F45-87CF-F69C67A983B3}" srcOrd="1" destOrd="0" parTransId="{E1AB0A07-A4A8-9642-AB1F-64128C54F2A7}" sibTransId="{BC1BF06A-A919-F54F-9C1F-30808735F66B}"/>
    <dgm:cxn modelId="{4D2FA0A7-0865-3E43-AE6F-1BC7D12EFDA9}" srcId="{92734BE5-8AF0-4149-BCB9-056D4D0E2C23}" destId="{BE0A12B4-A800-4B44-A5F4-A0C12449D95A}" srcOrd="0" destOrd="0" parTransId="{FF815676-780D-3E49-A0B9-49F7D63A8649}" sibTransId="{37580C25-FABB-FA4A-8DC2-BB8AC7CFB5BB}"/>
    <dgm:cxn modelId="{C684897A-17E3-024D-952C-74A86F49F128}" type="presOf" srcId="{A6194FD9-EA91-A947-8E5E-B28D2C7A0B59}" destId="{E684E039-5190-784A-B364-483DA76F47E1}" srcOrd="0" destOrd="0" presId="urn:microsoft.com/office/officeart/2005/8/layout/default"/>
    <dgm:cxn modelId="{8D848E18-30FD-534C-A9F9-BEAC8B92E752}" type="presParOf" srcId="{792131FE-8E53-E149-BCA7-97650E34A902}" destId="{082E79D4-4D90-EA44-A5D2-F74779DD55A6}" srcOrd="0" destOrd="0" presId="urn:microsoft.com/office/officeart/2005/8/layout/default"/>
    <dgm:cxn modelId="{27290C3A-7D41-F04D-8DDA-3A3E95C5053B}" type="presParOf" srcId="{792131FE-8E53-E149-BCA7-97650E34A902}" destId="{E4FB9674-83D4-FE47-A7A5-9E966CAB04E5}" srcOrd="1" destOrd="0" presId="urn:microsoft.com/office/officeart/2005/8/layout/default"/>
    <dgm:cxn modelId="{5FA28C53-3554-6D43-82AA-6DC9ACE2EEA0}" type="presParOf" srcId="{792131FE-8E53-E149-BCA7-97650E34A902}" destId="{286F9576-0526-5D4A-A025-009F6DA6FE24}" srcOrd="2" destOrd="0" presId="urn:microsoft.com/office/officeart/2005/8/layout/default"/>
    <dgm:cxn modelId="{829D12D6-A5EE-BA4F-A755-8B93E4C7CB05}" type="presParOf" srcId="{792131FE-8E53-E149-BCA7-97650E34A902}" destId="{88B38C9D-B619-724C-974E-60F32120257C}" srcOrd="3" destOrd="0" presId="urn:microsoft.com/office/officeart/2005/8/layout/default"/>
    <dgm:cxn modelId="{B9003B21-97FA-6440-9EE1-0ABC4E2636CB}" type="presParOf" srcId="{792131FE-8E53-E149-BCA7-97650E34A902}" destId="{E684E039-5190-784A-B364-483DA76F47E1}"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34BE5-8AF0-4149-BCB9-056D4D0E2C23}" type="doc">
      <dgm:prSet loTypeId="urn:microsoft.com/office/officeart/2005/8/layout/default" loCatId="" qsTypeId="urn:microsoft.com/office/officeart/2005/8/quickstyle/simple4" qsCatId="simple" csTypeId="urn:microsoft.com/office/officeart/2005/8/colors/accent6_3" csCatId="accent6" phldr="1"/>
      <dgm:spPr/>
      <dgm:t>
        <a:bodyPr/>
        <a:lstStyle/>
        <a:p>
          <a:endParaRPr lang="en-US"/>
        </a:p>
      </dgm:t>
    </dgm:pt>
    <dgm:pt modelId="{BE0A12B4-A800-4B44-A5F4-A0C12449D95A}">
      <dgm:prSet phldrT="[Text]" custT="1"/>
      <dgm:spPr/>
      <dgm:t>
        <a:bodyPr/>
        <a:lstStyle/>
        <a:p>
          <a:r>
            <a:rPr lang="en-US" sz="2800" b="1" dirty="0" smtClean="0"/>
            <a:t>Immature</a:t>
          </a:r>
          <a:endParaRPr lang="en-US" sz="2800" b="1" dirty="0"/>
        </a:p>
      </dgm:t>
    </dgm:pt>
    <dgm:pt modelId="{FF815676-780D-3E49-A0B9-49F7D63A8649}" type="parTrans" cxnId="{4D2FA0A7-0865-3E43-AE6F-1BC7D12EFDA9}">
      <dgm:prSet/>
      <dgm:spPr/>
      <dgm:t>
        <a:bodyPr/>
        <a:lstStyle/>
        <a:p>
          <a:endParaRPr lang="en-US"/>
        </a:p>
      </dgm:t>
    </dgm:pt>
    <dgm:pt modelId="{37580C25-FABB-FA4A-8DC2-BB8AC7CFB5BB}" type="sibTrans" cxnId="{4D2FA0A7-0865-3E43-AE6F-1BC7D12EFDA9}">
      <dgm:prSet/>
      <dgm:spPr/>
      <dgm:t>
        <a:bodyPr/>
        <a:lstStyle/>
        <a:p>
          <a:endParaRPr lang="en-US"/>
        </a:p>
      </dgm:t>
    </dgm:pt>
    <dgm:pt modelId="{ACD1528B-616D-8F45-87CF-F69C67A983B3}">
      <dgm:prSet phldrT="[Text]" custT="1"/>
      <dgm:spPr/>
      <dgm:t>
        <a:bodyPr/>
        <a:lstStyle/>
        <a:p>
          <a:r>
            <a:rPr lang="en-US" sz="2800" b="1" dirty="0" smtClean="0"/>
            <a:t>Unspiritual</a:t>
          </a:r>
          <a:endParaRPr lang="en-US" sz="2800" b="1" dirty="0"/>
        </a:p>
      </dgm:t>
    </dgm:pt>
    <dgm:pt modelId="{E1AB0A07-A4A8-9642-AB1F-64128C54F2A7}" type="parTrans" cxnId="{E9757114-DDA1-B148-A28A-BA0500FC2814}">
      <dgm:prSet/>
      <dgm:spPr/>
      <dgm:t>
        <a:bodyPr/>
        <a:lstStyle/>
        <a:p>
          <a:endParaRPr lang="en-US"/>
        </a:p>
      </dgm:t>
    </dgm:pt>
    <dgm:pt modelId="{BC1BF06A-A919-F54F-9C1F-30808735F66B}" type="sibTrans" cxnId="{E9757114-DDA1-B148-A28A-BA0500FC2814}">
      <dgm:prSet/>
      <dgm:spPr/>
      <dgm:t>
        <a:bodyPr/>
        <a:lstStyle/>
        <a:p>
          <a:endParaRPr lang="en-US"/>
        </a:p>
      </dgm:t>
    </dgm:pt>
    <dgm:pt modelId="{792131FE-8E53-E149-BCA7-97650E34A902}" type="pres">
      <dgm:prSet presAssocID="{92734BE5-8AF0-4149-BCB9-056D4D0E2C23}" presName="diagram" presStyleCnt="0">
        <dgm:presLayoutVars>
          <dgm:dir/>
          <dgm:resizeHandles val="exact"/>
        </dgm:presLayoutVars>
      </dgm:prSet>
      <dgm:spPr/>
      <dgm:t>
        <a:bodyPr/>
        <a:lstStyle/>
        <a:p>
          <a:endParaRPr lang="en-US"/>
        </a:p>
      </dgm:t>
    </dgm:pt>
    <dgm:pt modelId="{082E79D4-4D90-EA44-A5D2-F74779DD55A6}" type="pres">
      <dgm:prSet presAssocID="{BE0A12B4-A800-4B44-A5F4-A0C12449D95A}" presName="node" presStyleLbl="node1" presStyleIdx="0" presStyleCnt="2" custScaleX="123445">
        <dgm:presLayoutVars>
          <dgm:bulletEnabled val="1"/>
        </dgm:presLayoutVars>
      </dgm:prSet>
      <dgm:spPr/>
      <dgm:t>
        <a:bodyPr/>
        <a:lstStyle/>
        <a:p>
          <a:endParaRPr lang="en-US"/>
        </a:p>
      </dgm:t>
    </dgm:pt>
    <dgm:pt modelId="{E4FB9674-83D4-FE47-A7A5-9E966CAB04E5}" type="pres">
      <dgm:prSet presAssocID="{37580C25-FABB-FA4A-8DC2-BB8AC7CFB5BB}" presName="sibTrans" presStyleCnt="0"/>
      <dgm:spPr/>
      <dgm:t>
        <a:bodyPr/>
        <a:lstStyle/>
        <a:p>
          <a:endParaRPr lang="en-US"/>
        </a:p>
      </dgm:t>
    </dgm:pt>
    <dgm:pt modelId="{286F9576-0526-5D4A-A025-009F6DA6FE24}" type="pres">
      <dgm:prSet presAssocID="{ACD1528B-616D-8F45-87CF-F69C67A983B3}" presName="node" presStyleLbl="node1" presStyleIdx="1" presStyleCnt="2" custScaleX="123445">
        <dgm:presLayoutVars>
          <dgm:bulletEnabled val="1"/>
        </dgm:presLayoutVars>
      </dgm:prSet>
      <dgm:spPr/>
      <dgm:t>
        <a:bodyPr/>
        <a:lstStyle/>
        <a:p>
          <a:endParaRPr lang="en-US"/>
        </a:p>
      </dgm:t>
    </dgm:pt>
  </dgm:ptLst>
  <dgm:cxnLst>
    <dgm:cxn modelId="{D5A9F0CC-9115-344C-AAA3-55F66E4629BB}" type="presOf" srcId="{BE0A12B4-A800-4B44-A5F4-A0C12449D95A}" destId="{082E79D4-4D90-EA44-A5D2-F74779DD55A6}" srcOrd="0" destOrd="0" presId="urn:microsoft.com/office/officeart/2005/8/layout/default"/>
    <dgm:cxn modelId="{06FA3D61-A94D-244B-8A10-A0553FAD0ED5}" type="presOf" srcId="{ACD1528B-616D-8F45-87CF-F69C67A983B3}" destId="{286F9576-0526-5D4A-A025-009F6DA6FE24}" srcOrd="0" destOrd="0" presId="urn:microsoft.com/office/officeart/2005/8/layout/default"/>
    <dgm:cxn modelId="{C16AEEBF-1224-7E42-971A-20A45AB2D89F}" type="presOf" srcId="{92734BE5-8AF0-4149-BCB9-056D4D0E2C23}" destId="{792131FE-8E53-E149-BCA7-97650E34A902}" srcOrd="0" destOrd="0" presId="urn:microsoft.com/office/officeart/2005/8/layout/default"/>
    <dgm:cxn modelId="{E9757114-DDA1-B148-A28A-BA0500FC2814}" srcId="{92734BE5-8AF0-4149-BCB9-056D4D0E2C23}" destId="{ACD1528B-616D-8F45-87CF-F69C67A983B3}" srcOrd="1" destOrd="0" parTransId="{E1AB0A07-A4A8-9642-AB1F-64128C54F2A7}" sibTransId="{BC1BF06A-A919-F54F-9C1F-30808735F66B}"/>
    <dgm:cxn modelId="{4D2FA0A7-0865-3E43-AE6F-1BC7D12EFDA9}" srcId="{92734BE5-8AF0-4149-BCB9-056D4D0E2C23}" destId="{BE0A12B4-A800-4B44-A5F4-A0C12449D95A}" srcOrd="0" destOrd="0" parTransId="{FF815676-780D-3E49-A0B9-49F7D63A8649}" sibTransId="{37580C25-FABB-FA4A-8DC2-BB8AC7CFB5BB}"/>
    <dgm:cxn modelId="{ED32A03E-7593-6849-A966-1CA4DB737BF1}" type="presParOf" srcId="{792131FE-8E53-E149-BCA7-97650E34A902}" destId="{082E79D4-4D90-EA44-A5D2-F74779DD55A6}" srcOrd="0" destOrd="0" presId="urn:microsoft.com/office/officeart/2005/8/layout/default"/>
    <dgm:cxn modelId="{0C96314F-98C2-4547-B7AB-E8919A20F702}" type="presParOf" srcId="{792131FE-8E53-E149-BCA7-97650E34A902}" destId="{E4FB9674-83D4-FE47-A7A5-9E966CAB04E5}" srcOrd="1" destOrd="0" presId="urn:microsoft.com/office/officeart/2005/8/layout/default"/>
    <dgm:cxn modelId="{32F05618-EF5F-A94C-BC34-43F8697A21FA}" type="presParOf" srcId="{792131FE-8E53-E149-BCA7-97650E34A902}" destId="{286F9576-0526-5D4A-A025-009F6DA6FE2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E79D4-4D90-EA44-A5D2-F74779DD55A6}">
      <dsp:nvSpPr>
        <dsp:cNvPr id="0" name=""/>
        <dsp:cNvSpPr/>
      </dsp:nvSpPr>
      <dsp:spPr>
        <a:xfrm>
          <a:off x="720111" y="407"/>
          <a:ext cx="2382558" cy="1158033"/>
        </a:xfrm>
        <a:prstGeom prst="rect">
          <a:avLst/>
        </a:prstGeom>
        <a:solidFill>
          <a:schemeClr val="accent6">
            <a:shade val="8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Divisions</a:t>
          </a:r>
          <a:endParaRPr lang="en-US" sz="2800" b="1" kern="1200" dirty="0"/>
        </a:p>
      </dsp:txBody>
      <dsp:txXfrm>
        <a:off x="720111" y="407"/>
        <a:ext cx="2382558" cy="1158033"/>
      </dsp:txXfrm>
    </dsp:sp>
    <dsp:sp modelId="{286F9576-0526-5D4A-A025-009F6DA6FE24}">
      <dsp:nvSpPr>
        <dsp:cNvPr id="0" name=""/>
        <dsp:cNvSpPr/>
      </dsp:nvSpPr>
      <dsp:spPr>
        <a:xfrm>
          <a:off x="720111" y="1351447"/>
          <a:ext cx="2382558" cy="1158033"/>
        </a:xfrm>
        <a:prstGeom prst="rect">
          <a:avLst/>
        </a:prstGeom>
        <a:solidFill>
          <a:schemeClr val="accent6">
            <a:shade val="80000"/>
            <a:hueOff val="53516"/>
            <a:satOff val="282"/>
            <a:lumOff val="11364"/>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Disorder</a:t>
          </a:r>
          <a:endParaRPr lang="en-US" sz="2800" b="1" kern="1200" dirty="0"/>
        </a:p>
      </dsp:txBody>
      <dsp:txXfrm>
        <a:off x="720111" y="1351447"/>
        <a:ext cx="2382558" cy="1158033"/>
      </dsp:txXfrm>
    </dsp:sp>
    <dsp:sp modelId="{E684E039-5190-784A-B364-483DA76F47E1}">
      <dsp:nvSpPr>
        <dsp:cNvPr id="0" name=""/>
        <dsp:cNvSpPr/>
      </dsp:nvSpPr>
      <dsp:spPr>
        <a:xfrm>
          <a:off x="720111" y="2702486"/>
          <a:ext cx="2382558" cy="1158033"/>
        </a:xfrm>
        <a:prstGeom prst="rect">
          <a:avLst/>
        </a:prstGeom>
        <a:solidFill>
          <a:schemeClr val="accent6">
            <a:shade val="80000"/>
            <a:hueOff val="107033"/>
            <a:satOff val="563"/>
            <a:lumOff val="22727"/>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Difficulties</a:t>
          </a:r>
          <a:endParaRPr lang="en-US" sz="2800" b="1" kern="1200" dirty="0"/>
        </a:p>
      </dsp:txBody>
      <dsp:txXfrm>
        <a:off x="720111" y="2702486"/>
        <a:ext cx="2382558" cy="1158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E79D4-4D90-EA44-A5D2-F74779DD55A6}">
      <dsp:nvSpPr>
        <dsp:cNvPr id="0" name=""/>
        <dsp:cNvSpPr/>
      </dsp:nvSpPr>
      <dsp:spPr>
        <a:xfrm>
          <a:off x="154632" y="1175"/>
          <a:ext cx="2433933" cy="1183004"/>
        </a:xfrm>
        <a:prstGeom prst="rect">
          <a:avLst/>
        </a:prstGeom>
        <a:solidFill>
          <a:schemeClr val="accent6">
            <a:shade val="8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Immature</a:t>
          </a:r>
          <a:endParaRPr lang="en-US" sz="2800" b="1" kern="1200" dirty="0"/>
        </a:p>
      </dsp:txBody>
      <dsp:txXfrm>
        <a:off x="154632" y="1175"/>
        <a:ext cx="2433933" cy="1183004"/>
      </dsp:txXfrm>
    </dsp:sp>
    <dsp:sp modelId="{286F9576-0526-5D4A-A025-009F6DA6FE24}">
      <dsp:nvSpPr>
        <dsp:cNvPr id="0" name=""/>
        <dsp:cNvSpPr/>
      </dsp:nvSpPr>
      <dsp:spPr>
        <a:xfrm>
          <a:off x="154632" y="1381347"/>
          <a:ext cx="2433933" cy="1183004"/>
        </a:xfrm>
        <a:prstGeom prst="rect">
          <a:avLst/>
        </a:prstGeom>
        <a:solidFill>
          <a:schemeClr val="accent6">
            <a:shade val="80000"/>
            <a:hueOff val="107033"/>
            <a:satOff val="563"/>
            <a:lumOff val="22727"/>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Unspiritual</a:t>
          </a:r>
          <a:endParaRPr lang="en-US" sz="2800" b="1" kern="1200" dirty="0"/>
        </a:p>
      </dsp:txBody>
      <dsp:txXfrm>
        <a:off x="154632" y="1381347"/>
        <a:ext cx="2433933" cy="11830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1BA6E-046B-4B42-A393-C60F4763CB7C}" type="datetimeFigureOut">
              <a:rPr lang="en-US" smtClean="0"/>
              <a:t>5/17/19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C1BF41-1D8F-8A4B-9F46-509946C157D9}" type="slidenum">
              <a:rPr lang="en-US" smtClean="0"/>
              <a:t>‹#›</a:t>
            </a:fld>
            <a:endParaRPr lang="en-US"/>
          </a:p>
        </p:txBody>
      </p:sp>
    </p:spTree>
    <p:extLst>
      <p:ext uri="{BB962C8B-B14F-4D97-AF65-F5344CB8AC3E}">
        <p14:creationId xmlns:p14="http://schemas.microsoft.com/office/powerpoint/2010/main" val="1629246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F0EB5-B1A0-4384-971E-033F4600FFCF}"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6314799-F4BC-4283-A9DB-F96B389CB54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9F0EB5-B1A0-4384-971E-033F4600FFCF}" type="datetimeFigureOut">
              <a:rPr lang="en-US" smtClean="0"/>
              <a:t>5/17/19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F0EB5-B1A0-4384-971E-033F4600FFCF}" type="datetimeFigureOut">
              <a:rPr lang="en-US" smtClean="0"/>
              <a:t>5/17/19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C9F0EB5-B1A0-4384-971E-033F4600FFCF}" type="datetimeFigureOut">
              <a:rPr lang="en-US" smtClean="0"/>
              <a:t>5/17/19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6314799-F4BC-4283-A9DB-F96B389CB54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 Id="rId3"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 Id="rId3"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 Id="rId3" Type="http://schemas.microsoft.com/office/2007/relationships/hdphoto" Target="../media/hdphoto6.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13813" cy="914400"/>
          </a:xfrm>
        </p:spPr>
        <p:txBody>
          <a:bodyPr/>
          <a:lstStyle/>
          <a:p>
            <a:r>
              <a:rPr lang="en-US" dirty="0" smtClean="0"/>
              <a:t>Preaching Series</a:t>
            </a:r>
            <a:endParaRPr lang="en-US" dirty="0"/>
          </a:p>
        </p:txBody>
      </p:sp>
      <p:pic>
        <p:nvPicPr>
          <p:cNvPr id="3" name="Picture 2"/>
          <p:cNvPicPr>
            <a:picLocks noChangeAspect="1"/>
          </p:cNvPicPr>
          <p:nvPr/>
        </p:nvPicPr>
        <p:blipFill>
          <a:blip r:embed="rId2"/>
          <a:stretch>
            <a:fillRect/>
          </a:stretch>
        </p:blipFill>
        <p:spPr>
          <a:xfrm>
            <a:off x="1143000" y="2152744"/>
            <a:ext cx="6934200" cy="3900488"/>
          </a:xfrm>
          <a:prstGeom prst="rect">
            <a:avLst/>
          </a:prstGeom>
        </p:spPr>
      </p:pic>
    </p:spTree>
    <p:extLst>
      <p:ext uri="{BB962C8B-B14F-4D97-AF65-F5344CB8AC3E}">
        <p14:creationId xmlns:p14="http://schemas.microsoft.com/office/powerpoint/2010/main" val="14226180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490079"/>
            <a:ext cx="8305800" cy="3139321"/>
          </a:xfrm>
          <a:prstGeom prst="rect">
            <a:avLst/>
          </a:prstGeom>
        </p:spPr>
        <p:txBody>
          <a:bodyPr wrap="square">
            <a:spAutoFit/>
          </a:bodyPr>
          <a:lstStyle/>
          <a:p>
            <a:pPr algn="just"/>
            <a:r>
              <a:rPr lang="en-US" b="1" dirty="0">
                <a:solidFill>
                  <a:schemeClr val="tx1">
                    <a:lumMod val="65000"/>
                    <a:lumOff val="35000"/>
                  </a:schemeClr>
                </a:solidFill>
              </a:rPr>
              <a:t>There is no other name big enough, great enough, glorious enough, and powerful enough to gather everybody together, despite the diversity of viewpoint and the differences of background or status in life, than the name of Jesus. That is why the apostle appeals to it. He recognizes that we share a common life if we have come to Christ; we are brothers and sisters because we have his life in us. He is the ground, always, of unity. And more than that, we have a responsibility to obey him, to follow his Lordship. Therefore, the only basis upon which you can get Christians to agree is by setting before them the Person of the Lord Jesus, and calling them back to that fundamental base. This is what Paul does </a:t>
            </a:r>
            <a:r>
              <a:rPr lang="en-US" b="1" dirty="0" smtClean="0">
                <a:solidFill>
                  <a:schemeClr val="tx1">
                    <a:lumMod val="65000"/>
                    <a:lumOff val="35000"/>
                  </a:schemeClr>
                </a:solidFill>
              </a:rPr>
              <a:t>here.</a:t>
            </a:r>
          </a:p>
          <a:p>
            <a:pPr algn="r"/>
            <a:r>
              <a:rPr lang="en-US" b="1" dirty="0"/>
              <a:t>	        </a:t>
            </a:r>
            <a:r>
              <a:rPr lang="en-US" b="1" dirty="0" smtClean="0"/>
              <a:t>       </a:t>
            </a:r>
            <a:r>
              <a:rPr lang="en-US" b="1" dirty="0" smtClean="0">
                <a:solidFill>
                  <a:srgbClr val="7E8C4D"/>
                </a:solidFill>
              </a:rPr>
              <a:t>  </a:t>
            </a:r>
            <a:r>
              <a:rPr lang="en-US" b="1" i="1" dirty="0">
                <a:solidFill>
                  <a:srgbClr val="7E8C4D"/>
                </a:solidFill>
              </a:rPr>
              <a:t>(Ray Stedman, </a:t>
            </a:r>
            <a:r>
              <a:rPr lang="en-US" b="1" dirty="0" smtClean="0">
                <a:solidFill>
                  <a:srgbClr val="7E8C4D"/>
                </a:solidFill>
              </a:rPr>
              <a:t>“Behind Divisions”</a:t>
            </a:r>
            <a:r>
              <a:rPr lang="en-US" b="1" i="1" dirty="0">
                <a:solidFill>
                  <a:srgbClr val="7E8C4D"/>
                </a:solidFill>
              </a:rPr>
              <a:t>)</a:t>
            </a:r>
            <a:endParaRPr lang="en-MY" b="1" dirty="0">
              <a:solidFill>
                <a:srgbClr val="7E8C4D"/>
              </a:solidFill>
            </a:endParaRPr>
          </a:p>
        </p:txBody>
      </p:sp>
      <p:pic>
        <p:nvPicPr>
          <p:cNvPr id="6" name="Picture 5"/>
          <p:cNvPicPr>
            <a:picLocks noChangeAspect="1"/>
          </p:cNvPicPr>
          <p:nvPr/>
        </p:nvPicPr>
        <p:blipFill>
          <a:blip r:embed="rId2"/>
          <a:stretch>
            <a:fillRect/>
          </a:stretch>
        </p:blipFill>
        <p:spPr>
          <a:xfrm>
            <a:off x="838200" y="1457325"/>
            <a:ext cx="3505200" cy="1971675"/>
          </a:xfrm>
          <a:prstGeom prst="rect">
            <a:avLst/>
          </a:prstGeom>
        </p:spPr>
      </p:pic>
      <p:sp>
        <p:nvSpPr>
          <p:cNvPr id="7" name="Title 1"/>
          <p:cNvSpPr>
            <a:spLocks noGrp="1"/>
          </p:cNvSpPr>
          <p:nvPr>
            <p:ph type="title"/>
          </p:nvPr>
        </p:nvSpPr>
        <p:spPr>
          <a:xfrm>
            <a:off x="0" y="381000"/>
            <a:ext cx="8913813" cy="914400"/>
          </a:xfrm>
        </p:spPr>
        <p:txBody>
          <a:bodyPr/>
          <a:lstStyle/>
          <a:p>
            <a:r>
              <a:rPr lang="en-US" dirty="0" smtClean="0"/>
              <a:t>Paul’s Appeal</a:t>
            </a:r>
            <a:endParaRPr lang="en-US" dirty="0"/>
          </a:p>
        </p:txBody>
      </p:sp>
    </p:spTree>
    <p:extLst>
      <p:ext uri="{BB962C8B-B14F-4D97-AF65-F5344CB8AC3E}">
        <p14:creationId xmlns:p14="http://schemas.microsoft.com/office/powerpoint/2010/main" val="14343908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5400" cy="914400"/>
          </a:xfrm>
        </p:spPr>
        <p:txBody>
          <a:bodyPr/>
          <a:lstStyle/>
          <a:p>
            <a:r>
              <a:rPr lang="en-US" dirty="0" smtClean="0"/>
              <a:t>Paul’s Appeal</a:t>
            </a:r>
            <a:endParaRPr lang="en-US" dirty="0"/>
          </a:p>
        </p:txBody>
      </p:sp>
      <p:pic>
        <p:nvPicPr>
          <p:cNvPr id="6" name="Content Placeholder 5" descr="Di0o4UtXgAAypth.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393" t="1244" r="2882" b="12182"/>
          <a:stretch/>
        </p:blipFill>
        <p:spPr>
          <a:xfrm>
            <a:off x="4876800" y="2008668"/>
            <a:ext cx="3566160" cy="3191220"/>
          </a:xfrm>
        </p:spPr>
      </p:pic>
      <p:sp>
        <p:nvSpPr>
          <p:cNvPr id="4" name="Text Placeholder 3"/>
          <p:cNvSpPr>
            <a:spLocks noGrp="1"/>
          </p:cNvSpPr>
          <p:nvPr>
            <p:ph type="body" sz="half" idx="2"/>
          </p:nvPr>
        </p:nvSpPr>
        <p:spPr>
          <a:xfrm>
            <a:off x="838200" y="1999488"/>
            <a:ext cx="3566160" cy="3200400"/>
          </a:xfrm>
        </p:spPr>
        <p:txBody>
          <a:bodyPr/>
          <a:lstStyle/>
          <a:p>
            <a:pPr algn="just"/>
            <a:r>
              <a:rPr lang="en-US" b="1" baseline="30000" dirty="0"/>
              <a:t>10 </a:t>
            </a:r>
            <a:r>
              <a:rPr lang="en-US" b="1" dirty="0"/>
              <a:t>I appeal to you, brothers and sisters, in the name of our Lord Jesus Christ, that all of you agree with one another in what you say and that there be no divisions among you, but that you be</a:t>
            </a:r>
            <a:r>
              <a:rPr lang="en-MY" dirty="0"/>
              <a:t> </a:t>
            </a:r>
            <a:r>
              <a:rPr lang="en-MY" dirty="0" smtClean="0"/>
              <a:t>…</a:t>
            </a:r>
          </a:p>
          <a:p>
            <a:pPr algn="r">
              <a:spcBef>
                <a:spcPts val="200"/>
              </a:spcBef>
            </a:pPr>
            <a:r>
              <a:rPr lang="en-MY" b="1" i="1" dirty="0" smtClean="0">
                <a:solidFill>
                  <a:srgbClr val="7E8C4D"/>
                </a:solidFill>
              </a:rPr>
              <a:t>(1 Corinthians 1)</a:t>
            </a:r>
            <a:endParaRPr lang="en-US" b="1" i="1" dirty="0">
              <a:solidFill>
                <a:srgbClr val="7E8C4D"/>
              </a:solidFill>
            </a:endParaRPr>
          </a:p>
        </p:txBody>
      </p:sp>
    </p:spTree>
    <p:extLst>
      <p:ext uri="{BB962C8B-B14F-4D97-AF65-F5344CB8AC3E}">
        <p14:creationId xmlns:p14="http://schemas.microsoft.com/office/powerpoint/2010/main" val="9467853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905000" y="685800"/>
            <a:ext cx="5410200" cy="5410200"/>
          </a:xfrm>
          <a:prstGeom prst="rect">
            <a:avLst/>
          </a:prstGeom>
        </p:spPr>
      </p:pic>
    </p:spTree>
    <p:extLst>
      <p:ext uri="{BB962C8B-B14F-4D97-AF65-F5344CB8AC3E}">
        <p14:creationId xmlns:p14="http://schemas.microsoft.com/office/powerpoint/2010/main" val="5079978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3813" cy="914400"/>
          </a:xfrm>
        </p:spPr>
        <p:txBody>
          <a:bodyPr/>
          <a:lstStyle/>
          <a:p>
            <a:r>
              <a:rPr lang="en-US" dirty="0" smtClean="0"/>
              <a:t>The Mind of Christ </a:t>
            </a:r>
            <a:endParaRPr lang="en-US" dirty="0"/>
          </a:p>
        </p:txBody>
      </p:sp>
      <p:pic>
        <p:nvPicPr>
          <p:cNvPr id="4" name="Picture 3"/>
          <p:cNvPicPr>
            <a:picLocks noChangeAspect="1"/>
          </p:cNvPicPr>
          <p:nvPr/>
        </p:nvPicPr>
        <p:blipFill>
          <a:blip r:embed="rId2"/>
          <a:stretch>
            <a:fillRect/>
          </a:stretch>
        </p:blipFill>
        <p:spPr>
          <a:xfrm>
            <a:off x="4495800" y="1600200"/>
            <a:ext cx="3886200" cy="2914650"/>
          </a:xfrm>
          <a:prstGeom prst="rect">
            <a:avLst/>
          </a:prstGeom>
        </p:spPr>
      </p:pic>
      <p:sp>
        <p:nvSpPr>
          <p:cNvPr id="5" name="Rectangle 4"/>
          <p:cNvSpPr/>
          <p:nvPr/>
        </p:nvSpPr>
        <p:spPr>
          <a:xfrm>
            <a:off x="304800" y="4798873"/>
            <a:ext cx="8458200" cy="1754327"/>
          </a:xfrm>
          <a:prstGeom prst="rect">
            <a:avLst/>
          </a:prstGeom>
        </p:spPr>
        <p:txBody>
          <a:bodyPr wrap="square">
            <a:spAutoFit/>
          </a:bodyPr>
          <a:lstStyle/>
          <a:p>
            <a:pPr algn="just"/>
            <a:r>
              <a:rPr lang="en-US" b="1" dirty="0">
                <a:solidFill>
                  <a:srgbClr val="595959"/>
                </a:solidFill>
              </a:rPr>
              <a:t>When everybody decides to put the things of Christ first, and is willing to suffer loss that the honor and glory of Christ might be advanced, that is what brings harmony in a congregation. That is always the unifying factor in a church, and that is the mind that is to be among us, the mind that does not consider itself the most important thing.</a:t>
            </a:r>
            <a:endParaRPr lang="en-MY" b="1" dirty="0">
              <a:solidFill>
                <a:srgbClr val="595959"/>
              </a:solidFill>
            </a:endParaRPr>
          </a:p>
          <a:p>
            <a:pPr algn="r"/>
            <a:r>
              <a:rPr lang="en-US" b="1" i="1" dirty="0">
                <a:solidFill>
                  <a:srgbClr val="7E8C4D"/>
                </a:solidFill>
              </a:rPr>
              <a:t>(Ray Stedman, </a:t>
            </a:r>
            <a:r>
              <a:rPr lang="en-US" b="1" dirty="0">
                <a:solidFill>
                  <a:srgbClr val="7E8C4D"/>
                </a:solidFill>
              </a:rPr>
              <a:t>“Behind Divisions”</a:t>
            </a:r>
            <a:r>
              <a:rPr lang="en-US" b="1" i="1" dirty="0">
                <a:solidFill>
                  <a:srgbClr val="7E8C4D"/>
                </a:solidFill>
              </a:rPr>
              <a:t>)</a:t>
            </a:r>
            <a:endParaRPr lang="en-MY" b="1" dirty="0">
              <a:solidFill>
                <a:srgbClr val="7E8C4D"/>
              </a:solidFill>
            </a:endParaRPr>
          </a:p>
        </p:txBody>
      </p:sp>
      <p:sp>
        <p:nvSpPr>
          <p:cNvPr id="6" name="Text Placeholder 3"/>
          <p:cNvSpPr txBox="1">
            <a:spLocks/>
          </p:cNvSpPr>
          <p:nvPr/>
        </p:nvSpPr>
        <p:spPr>
          <a:xfrm>
            <a:off x="609600" y="1752600"/>
            <a:ext cx="3337560" cy="2590800"/>
          </a:xfrm>
          <a:prstGeom prst="rect">
            <a:avLst/>
          </a:prstGeom>
        </p:spPr>
        <p:txBody>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just">
              <a:buNone/>
            </a:pPr>
            <a:r>
              <a:rPr lang="en-US" sz="2800" b="1" baseline="30000" dirty="0" smtClean="0"/>
              <a:t>5 </a:t>
            </a:r>
            <a:r>
              <a:rPr lang="en-US" sz="2800" b="1" dirty="0" smtClean="0"/>
              <a:t>Let this mind be in you which was also in Christ Jesus …</a:t>
            </a:r>
          </a:p>
          <a:p>
            <a:pPr marL="0" indent="0" algn="r">
              <a:spcBef>
                <a:spcPts val="200"/>
              </a:spcBef>
              <a:buNone/>
            </a:pPr>
            <a:r>
              <a:rPr lang="en-US" sz="2800" b="1" dirty="0" smtClean="0"/>
              <a:t>      </a:t>
            </a:r>
            <a:r>
              <a:rPr lang="en-US" b="1" i="1" dirty="0" smtClean="0">
                <a:solidFill>
                  <a:srgbClr val="7E8C4D"/>
                </a:solidFill>
              </a:rPr>
              <a:t>(Philippians 2)</a:t>
            </a:r>
            <a:endParaRPr lang="en-MY" dirty="0" smtClean="0">
              <a:solidFill>
                <a:srgbClr val="7E8C4D"/>
              </a:solidFill>
            </a:endParaRPr>
          </a:p>
        </p:txBody>
      </p:sp>
    </p:spTree>
    <p:extLst>
      <p:ext uri="{BB962C8B-B14F-4D97-AF65-F5344CB8AC3E}">
        <p14:creationId xmlns:p14="http://schemas.microsoft.com/office/powerpoint/2010/main" val="11578496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800"/>
            <a:ext cx="8913813" cy="914400"/>
          </a:xfrm>
        </p:spPr>
        <p:txBody>
          <a:bodyPr/>
          <a:lstStyle/>
          <a:p>
            <a:r>
              <a:rPr lang="en-US" dirty="0" smtClean="0"/>
              <a:t>Paul’s Question</a:t>
            </a:r>
            <a:endParaRPr lang="en-US" dirty="0"/>
          </a:p>
        </p:txBody>
      </p:sp>
      <p:pic>
        <p:nvPicPr>
          <p:cNvPr id="3" name="Picture 2"/>
          <p:cNvPicPr>
            <a:picLocks noChangeAspect="1"/>
          </p:cNvPicPr>
          <p:nvPr/>
        </p:nvPicPr>
        <p:blipFill>
          <a:blip r:embed="rId2"/>
          <a:stretch>
            <a:fillRect/>
          </a:stretch>
        </p:blipFill>
        <p:spPr>
          <a:xfrm>
            <a:off x="1917700" y="2159000"/>
            <a:ext cx="5295900" cy="3098800"/>
          </a:xfrm>
          <a:prstGeom prst="rect">
            <a:avLst/>
          </a:prstGeom>
        </p:spPr>
      </p:pic>
      <p:sp>
        <p:nvSpPr>
          <p:cNvPr id="4" name="Rectangle 3"/>
          <p:cNvSpPr/>
          <p:nvPr/>
        </p:nvSpPr>
        <p:spPr>
          <a:xfrm>
            <a:off x="914400" y="5602069"/>
            <a:ext cx="7620000" cy="646331"/>
          </a:xfrm>
          <a:prstGeom prst="rect">
            <a:avLst/>
          </a:prstGeom>
        </p:spPr>
        <p:txBody>
          <a:bodyPr wrap="square">
            <a:spAutoFit/>
          </a:bodyPr>
          <a:lstStyle/>
          <a:p>
            <a:pPr algn="just"/>
            <a:r>
              <a:rPr lang="en-US" b="1" baseline="30000" dirty="0">
                <a:solidFill>
                  <a:srgbClr val="595959"/>
                </a:solidFill>
              </a:rPr>
              <a:t>13 </a:t>
            </a:r>
            <a:r>
              <a:rPr lang="en-US" b="1" dirty="0">
                <a:solidFill>
                  <a:srgbClr val="595959"/>
                </a:solidFill>
              </a:rPr>
              <a:t>Is Christ divided? Was Paul crucified for you? Were you </a:t>
            </a:r>
            <a:r>
              <a:rPr lang="en-US" b="1" dirty="0" err="1">
                <a:solidFill>
                  <a:srgbClr val="595959"/>
                </a:solidFill>
              </a:rPr>
              <a:t>baptised</a:t>
            </a:r>
            <a:r>
              <a:rPr lang="en-US" b="1" dirty="0">
                <a:solidFill>
                  <a:srgbClr val="595959"/>
                </a:solidFill>
              </a:rPr>
              <a:t> in the name of Paul</a:t>
            </a:r>
            <a:r>
              <a:rPr lang="en-US" b="1" dirty="0" smtClean="0">
                <a:solidFill>
                  <a:srgbClr val="595959"/>
                </a:solidFill>
              </a:rPr>
              <a:t>?</a:t>
            </a:r>
            <a:r>
              <a:rPr lang="en-MY" dirty="0">
                <a:solidFill>
                  <a:srgbClr val="595959"/>
                </a:solidFill>
              </a:rPr>
              <a:t>	</a:t>
            </a:r>
            <a:r>
              <a:rPr lang="en-MY" dirty="0" smtClean="0">
                <a:solidFill>
                  <a:srgbClr val="595959"/>
                </a:solidFill>
              </a:rPr>
              <a:t>			  </a:t>
            </a:r>
            <a:r>
              <a:rPr lang="en-US" b="1" i="1" dirty="0" smtClean="0">
                <a:solidFill>
                  <a:srgbClr val="7E8C4D"/>
                </a:solidFill>
              </a:rPr>
              <a:t>(</a:t>
            </a:r>
            <a:r>
              <a:rPr lang="en-US" b="1" i="1" dirty="0">
                <a:solidFill>
                  <a:srgbClr val="7E8C4D"/>
                </a:solidFill>
              </a:rPr>
              <a:t>1 Corinthians 1)</a:t>
            </a:r>
            <a:endParaRPr lang="en-MY" dirty="0">
              <a:solidFill>
                <a:srgbClr val="7E8C4D"/>
              </a:solidFill>
            </a:endParaRPr>
          </a:p>
        </p:txBody>
      </p:sp>
    </p:spTree>
    <p:extLst>
      <p:ext uri="{BB962C8B-B14F-4D97-AF65-F5344CB8AC3E}">
        <p14:creationId xmlns:p14="http://schemas.microsoft.com/office/powerpoint/2010/main" val="36365822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The Church And Its Leaders</a:t>
            </a:r>
            <a:endParaRPr lang="en-US" dirty="0"/>
          </a:p>
        </p:txBody>
      </p:sp>
      <p:pic>
        <p:nvPicPr>
          <p:cNvPr id="3" name="Picture 2"/>
          <p:cNvPicPr>
            <a:picLocks noChangeAspect="1"/>
          </p:cNvPicPr>
          <p:nvPr/>
        </p:nvPicPr>
        <p:blipFill>
          <a:blip r:embed="rId2"/>
          <a:stretch>
            <a:fillRect/>
          </a:stretch>
        </p:blipFill>
        <p:spPr>
          <a:xfrm>
            <a:off x="457200" y="2070080"/>
            <a:ext cx="4267200" cy="2987040"/>
          </a:xfrm>
          <a:prstGeom prst="rect">
            <a:avLst/>
          </a:prstGeom>
        </p:spPr>
      </p:pic>
      <p:sp>
        <p:nvSpPr>
          <p:cNvPr id="4" name="Rectangle 3"/>
          <p:cNvSpPr/>
          <p:nvPr/>
        </p:nvSpPr>
        <p:spPr>
          <a:xfrm>
            <a:off x="4953000" y="2070080"/>
            <a:ext cx="3810000" cy="3416320"/>
          </a:xfrm>
          <a:prstGeom prst="rect">
            <a:avLst/>
          </a:prstGeom>
        </p:spPr>
        <p:txBody>
          <a:bodyPr wrap="square">
            <a:spAutoFit/>
          </a:bodyPr>
          <a:lstStyle/>
          <a:p>
            <a:pPr algn="just"/>
            <a:r>
              <a:rPr lang="en-US" b="1" baseline="30000" dirty="0">
                <a:solidFill>
                  <a:srgbClr val="595959"/>
                </a:solidFill>
              </a:rPr>
              <a:t>5 </a:t>
            </a:r>
            <a:r>
              <a:rPr lang="en-US" b="1" dirty="0">
                <a:solidFill>
                  <a:srgbClr val="595959"/>
                </a:solidFill>
              </a:rPr>
              <a:t>What, after all, is </a:t>
            </a:r>
            <a:r>
              <a:rPr lang="en-US" b="1" dirty="0" err="1">
                <a:solidFill>
                  <a:srgbClr val="595959"/>
                </a:solidFill>
              </a:rPr>
              <a:t>Apollos</a:t>
            </a:r>
            <a:r>
              <a:rPr lang="en-US" b="1" dirty="0">
                <a:solidFill>
                  <a:srgbClr val="595959"/>
                </a:solidFill>
              </a:rPr>
              <a:t>? And what is Paul? Only servants, through whom you came to believe – as the Lord has assigned to each his task. </a:t>
            </a:r>
            <a:r>
              <a:rPr lang="en-US" b="1" baseline="30000" dirty="0">
                <a:solidFill>
                  <a:srgbClr val="595959"/>
                </a:solidFill>
              </a:rPr>
              <a:t>6 </a:t>
            </a:r>
            <a:r>
              <a:rPr lang="en-US" b="1" dirty="0">
                <a:solidFill>
                  <a:srgbClr val="595959"/>
                </a:solidFill>
              </a:rPr>
              <a:t>I planted the seed, </a:t>
            </a:r>
            <a:r>
              <a:rPr lang="en-US" b="1" dirty="0" err="1">
                <a:solidFill>
                  <a:srgbClr val="595959"/>
                </a:solidFill>
              </a:rPr>
              <a:t>Apollos</a:t>
            </a:r>
            <a:r>
              <a:rPr lang="en-US" b="1" dirty="0">
                <a:solidFill>
                  <a:srgbClr val="595959"/>
                </a:solidFill>
              </a:rPr>
              <a:t> watered it, but God has been making it grow. </a:t>
            </a:r>
            <a:r>
              <a:rPr lang="en-US" b="1" baseline="30000" dirty="0">
                <a:solidFill>
                  <a:srgbClr val="595959"/>
                </a:solidFill>
              </a:rPr>
              <a:t>7 </a:t>
            </a:r>
            <a:r>
              <a:rPr lang="en-US" b="1" dirty="0">
                <a:solidFill>
                  <a:srgbClr val="595959"/>
                </a:solidFill>
              </a:rPr>
              <a:t>So neither the one who plants nor the one who waters is anything, but only God, who makes things grow.		</a:t>
            </a:r>
            <a:r>
              <a:rPr lang="en-US" b="1" i="1" dirty="0" smtClean="0">
                <a:solidFill>
                  <a:srgbClr val="7E8C4D"/>
                </a:solidFill>
              </a:rPr>
              <a:t>(</a:t>
            </a:r>
            <a:r>
              <a:rPr lang="en-US" b="1" i="1" dirty="0">
                <a:solidFill>
                  <a:srgbClr val="7E8C4D"/>
                </a:solidFill>
              </a:rPr>
              <a:t>1 Corinthians 3)</a:t>
            </a:r>
            <a:endParaRPr lang="en-MY" dirty="0">
              <a:solidFill>
                <a:srgbClr val="7E8C4D"/>
              </a:solidFill>
            </a:endParaRPr>
          </a:p>
        </p:txBody>
      </p:sp>
      <p:sp>
        <p:nvSpPr>
          <p:cNvPr id="5" name="Rectangle 4"/>
          <p:cNvSpPr/>
          <p:nvPr/>
        </p:nvSpPr>
        <p:spPr>
          <a:xfrm>
            <a:off x="457200" y="5678269"/>
            <a:ext cx="8305800" cy="646331"/>
          </a:xfrm>
          <a:prstGeom prst="rect">
            <a:avLst/>
          </a:prstGeom>
        </p:spPr>
        <p:txBody>
          <a:bodyPr wrap="square">
            <a:spAutoFit/>
          </a:bodyPr>
          <a:lstStyle/>
          <a:p>
            <a:pPr algn="just"/>
            <a:r>
              <a:rPr lang="en-US" b="1" baseline="30000" dirty="0">
                <a:solidFill>
                  <a:srgbClr val="595959"/>
                </a:solidFill>
              </a:rPr>
              <a:t>1 </a:t>
            </a:r>
            <a:r>
              <a:rPr lang="en-US" b="1" dirty="0">
                <a:solidFill>
                  <a:srgbClr val="595959"/>
                </a:solidFill>
              </a:rPr>
              <a:t>This, then, is how you ought to regard us: as servants of Christ and as those entrusted with the mysteries God has revealed</a:t>
            </a:r>
            <a:r>
              <a:rPr lang="en-US" b="1" dirty="0" smtClean="0">
                <a:solidFill>
                  <a:srgbClr val="595959"/>
                </a:solidFill>
              </a:rPr>
              <a:t>.       </a:t>
            </a:r>
            <a:r>
              <a:rPr lang="en-US" b="1" i="1" dirty="0" smtClean="0">
                <a:solidFill>
                  <a:srgbClr val="7E8C4D"/>
                </a:solidFill>
              </a:rPr>
              <a:t>(</a:t>
            </a:r>
            <a:r>
              <a:rPr lang="en-US" b="1" i="1" dirty="0">
                <a:solidFill>
                  <a:srgbClr val="7E8C4D"/>
                </a:solidFill>
              </a:rPr>
              <a:t>1 Corinthians 4)</a:t>
            </a:r>
            <a:endParaRPr lang="en-MY" dirty="0">
              <a:solidFill>
                <a:srgbClr val="7E8C4D"/>
              </a:solidFill>
            </a:endParaRPr>
          </a:p>
        </p:txBody>
      </p:sp>
    </p:spTree>
    <p:extLst>
      <p:ext uri="{BB962C8B-B14F-4D97-AF65-F5344CB8AC3E}">
        <p14:creationId xmlns:p14="http://schemas.microsoft.com/office/powerpoint/2010/main" val="33693745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800100"/>
            <a:ext cx="3810000" cy="3162300"/>
          </a:xfrm>
          <a:prstGeom prst="rect">
            <a:avLst/>
          </a:prstGeom>
        </p:spPr>
      </p:pic>
      <p:sp>
        <p:nvSpPr>
          <p:cNvPr id="3" name="Rectangle 2"/>
          <p:cNvSpPr/>
          <p:nvPr/>
        </p:nvSpPr>
        <p:spPr>
          <a:xfrm>
            <a:off x="4572000" y="838200"/>
            <a:ext cx="4038600" cy="3093155"/>
          </a:xfrm>
          <a:prstGeom prst="rect">
            <a:avLst/>
          </a:prstGeom>
        </p:spPr>
        <p:txBody>
          <a:bodyPr wrap="square">
            <a:spAutoFit/>
          </a:bodyPr>
          <a:lstStyle/>
          <a:p>
            <a:pPr algn="just"/>
            <a:r>
              <a:rPr lang="en-MY" sz="3200" b="1" dirty="0"/>
              <a:t>Am I part of the problem? </a:t>
            </a:r>
            <a:endParaRPr lang="en-MY" sz="3200" b="1" dirty="0" smtClean="0"/>
          </a:p>
          <a:p>
            <a:pPr algn="just"/>
            <a:endParaRPr lang="en-MY" sz="500" b="1" dirty="0" smtClean="0"/>
          </a:p>
          <a:p>
            <a:pPr algn="just"/>
            <a:r>
              <a:rPr lang="en-MY" b="1" dirty="0" smtClean="0">
                <a:solidFill>
                  <a:srgbClr val="595959"/>
                </a:solidFill>
              </a:rPr>
              <a:t>That’s </a:t>
            </a:r>
            <a:r>
              <a:rPr lang="en-MY" b="1" dirty="0">
                <a:solidFill>
                  <a:srgbClr val="595959"/>
                </a:solidFill>
              </a:rPr>
              <a:t>the question Francis Chan asked himself as he surveyed his thriving megachurch. Cornerstone Church in California had grown from 30 to 6,000 congregants in the 15 years since Chan planted it. Yet he wasn’t satisfied.</a:t>
            </a:r>
          </a:p>
        </p:txBody>
      </p:sp>
      <p:sp>
        <p:nvSpPr>
          <p:cNvPr id="4" name="Rectangle 3"/>
          <p:cNvSpPr/>
          <p:nvPr/>
        </p:nvSpPr>
        <p:spPr>
          <a:xfrm>
            <a:off x="533400" y="4191000"/>
            <a:ext cx="8153400" cy="2031325"/>
          </a:xfrm>
          <a:prstGeom prst="rect">
            <a:avLst/>
          </a:prstGeom>
        </p:spPr>
        <p:txBody>
          <a:bodyPr wrap="square">
            <a:spAutoFit/>
          </a:bodyPr>
          <a:lstStyle/>
          <a:p>
            <a:pPr algn="just"/>
            <a:r>
              <a:rPr lang="en-MY" b="1" dirty="0">
                <a:solidFill>
                  <a:srgbClr val="595959"/>
                </a:solidFill>
              </a:rPr>
              <a:t>He was leading a typical Western, evangelical church, and that, according to Chan, was exactly the problem. Everything centred around “a speaking gift and a sermon”, he says. In other words, people were flocking to preacher-man Chan, rather than seeking an encounter with God. When this magazine last interviewed him, in 2010, he put it this way: “One of the problems at our church is when I hear the words ‘Francis Chan’ more than I hear the words ‘Holy Spirit’.”</a:t>
            </a:r>
          </a:p>
        </p:txBody>
      </p:sp>
    </p:spTree>
    <p:extLst>
      <p:ext uri="{BB962C8B-B14F-4D97-AF65-F5344CB8AC3E}">
        <p14:creationId xmlns:p14="http://schemas.microsoft.com/office/powerpoint/2010/main" val="15306090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3813" cy="914400"/>
          </a:xfrm>
        </p:spPr>
        <p:txBody>
          <a:bodyPr/>
          <a:lstStyle/>
          <a:p>
            <a:r>
              <a:rPr lang="en-US" dirty="0" smtClean="0"/>
              <a:t>Paul’s Rebuke</a:t>
            </a:r>
            <a:endParaRPr lang="en-US" dirty="0"/>
          </a:p>
        </p:txBody>
      </p:sp>
      <p:pic>
        <p:nvPicPr>
          <p:cNvPr id="3" name="Picture 2"/>
          <p:cNvPicPr>
            <a:picLocks noChangeAspect="1"/>
          </p:cNvPicPr>
          <p:nvPr/>
        </p:nvPicPr>
        <p:blipFill>
          <a:blip r:embed="rId2"/>
          <a:stretch>
            <a:fillRect/>
          </a:stretch>
        </p:blipFill>
        <p:spPr>
          <a:xfrm>
            <a:off x="533400" y="1676400"/>
            <a:ext cx="4267200" cy="3152038"/>
          </a:xfrm>
          <a:prstGeom prst="rect">
            <a:avLst/>
          </a:prstGeom>
        </p:spPr>
      </p:pic>
      <p:sp>
        <p:nvSpPr>
          <p:cNvPr id="4" name="Rectangle 3"/>
          <p:cNvSpPr/>
          <p:nvPr/>
        </p:nvSpPr>
        <p:spPr>
          <a:xfrm>
            <a:off x="5105400" y="1752600"/>
            <a:ext cx="3657600" cy="2308324"/>
          </a:xfrm>
          <a:prstGeom prst="rect">
            <a:avLst/>
          </a:prstGeom>
        </p:spPr>
        <p:txBody>
          <a:bodyPr wrap="square">
            <a:spAutoFit/>
          </a:bodyPr>
          <a:lstStyle/>
          <a:p>
            <a:pPr algn="just"/>
            <a:r>
              <a:rPr lang="en-US" b="1" baseline="30000" dirty="0">
                <a:solidFill>
                  <a:srgbClr val="595959"/>
                </a:solidFill>
              </a:rPr>
              <a:t>1</a:t>
            </a:r>
            <a:r>
              <a:rPr lang="en-US" b="1" dirty="0">
                <a:solidFill>
                  <a:srgbClr val="595959"/>
                </a:solidFill>
              </a:rPr>
              <a:t> Brothers and sisters, I could not address you as people who live by the Spirit but as people who are still worldly – mere infants in Christ. </a:t>
            </a:r>
            <a:r>
              <a:rPr lang="en-US" b="1" baseline="30000" dirty="0">
                <a:solidFill>
                  <a:srgbClr val="595959"/>
                </a:solidFill>
              </a:rPr>
              <a:t>2 </a:t>
            </a:r>
            <a:r>
              <a:rPr lang="en-US" b="1" dirty="0">
                <a:solidFill>
                  <a:srgbClr val="595959"/>
                </a:solidFill>
              </a:rPr>
              <a:t>I gave you milk, not solid food, for you were not yet ready for it. Indeed, you are still not ready. </a:t>
            </a:r>
            <a:r>
              <a:rPr lang="en-MY" dirty="0">
                <a:solidFill>
                  <a:srgbClr val="595959"/>
                </a:solidFill>
              </a:rPr>
              <a:t> </a:t>
            </a:r>
            <a:endParaRPr lang="en-US" dirty="0">
              <a:solidFill>
                <a:srgbClr val="595959"/>
              </a:solidFill>
            </a:endParaRPr>
          </a:p>
        </p:txBody>
      </p:sp>
      <p:sp>
        <p:nvSpPr>
          <p:cNvPr id="5" name="Rectangle 4"/>
          <p:cNvSpPr/>
          <p:nvPr/>
        </p:nvSpPr>
        <p:spPr>
          <a:xfrm>
            <a:off x="533400" y="5105400"/>
            <a:ext cx="8229600" cy="1200329"/>
          </a:xfrm>
          <a:prstGeom prst="rect">
            <a:avLst/>
          </a:prstGeom>
        </p:spPr>
        <p:txBody>
          <a:bodyPr wrap="square">
            <a:spAutoFit/>
          </a:bodyPr>
          <a:lstStyle/>
          <a:p>
            <a:pPr algn="just"/>
            <a:r>
              <a:rPr lang="en-US" b="1" baseline="30000" dirty="0">
                <a:solidFill>
                  <a:srgbClr val="595959"/>
                </a:solidFill>
              </a:rPr>
              <a:t>3 </a:t>
            </a:r>
            <a:r>
              <a:rPr lang="en-US" b="1" dirty="0">
                <a:solidFill>
                  <a:srgbClr val="595959"/>
                </a:solidFill>
              </a:rPr>
              <a:t>You are still worldly. For since there is jealousy and quarrelling among you, are you not worldly? Are you not acting like mere humans? </a:t>
            </a:r>
            <a:r>
              <a:rPr lang="en-US" b="1" baseline="30000" dirty="0">
                <a:solidFill>
                  <a:srgbClr val="595959"/>
                </a:solidFill>
              </a:rPr>
              <a:t>4 </a:t>
            </a:r>
            <a:r>
              <a:rPr lang="en-US" b="1" dirty="0">
                <a:solidFill>
                  <a:srgbClr val="595959"/>
                </a:solidFill>
              </a:rPr>
              <a:t>For when one says, ‘I follow Paul,’ and another, ‘I follow </a:t>
            </a:r>
            <a:r>
              <a:rPr lang="en-US" b="1" dirty="0" err="1">
                <a:solidFill>
                  <a:srgbClr val="595959"/>
                </a:solidFill>
              </a:rPr>
              <a:t>Apollos</a:t>
            </a:r>
            <a:r>
              <a:rPr lang="en-US" b="1" dirty="0">
                <a:solidFill>
                  <a:srgbClr val="595959"/>
                </a:solidFill>
              </a:rPr>
              <a:t>,’ are you not mere human beings</a:t>
            </a:r>
            <a:r>
              <a:rPr lang="en-US" b="1" dirty="0" smtClean="0">
                <a:solidFill>
                  <a:srgbClr val="595959"/>
                </a:solidFill>
              </a:rPr>
              <a:t>?				           </a:t>
            </a:r>
            <a:r>
              <a:rPr lang="en-US" b="1" dirty="0" smtClean="0">
                <a:solidFill>
                  <a:srgbClr val="7E8C4D"/>
                </a:solidFill>
              </a:rPr>
              <a:t> </a:t>
            </a:r>
            <a:r>
              <a:rPr lang="en-US" b="1" i="1" dirty="0" smtClean="0">
                <a:solidFill>
                  <a:srgbClr val="7E8C4D"/>
                </a:solidFill>
              </a:rPr>
              <a:t>(1 Corinthians 3)</a:t>
            </a:r>
            <a:endParaRPr lang="en-MY" dirty="0">
              <a:solidFill>
                <a:srgbClr val="7E8C4D"/>
              </a:solidFill>
            </a:endParaRPr>
          </a:p>
        </p:txBody>
      </p:sp>
    </p:spTree>
    <p:extLst>
      <p:ext uri="{BB962C8B-B14F-4D97-AF65-F5344CB8AC3E}">
        <p14:creationId xmlns:p14="http://schemas.microsoft.com/office/powerpoint/2010/main" val="38094902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3813" cy="914400"/>
          </a:xfrm>
        </p:spPr>
        <p:txBody>
          <a:bodyPr/>
          <a:lstStyle/>
          <a:p>
            <a:r>
              <a:rPr lang="en-US" dirty="0" smtClean="0"/>
              <a:t>Disorders In The Church</a:t>
            </a:r>
            <a:endParaRPr lang="en-US" dirty="0"/>
          </a:p>
        </p:txBody>
      </p:sp>
      <p:pic>
        <p:nvPicPr>
          <p:cNvPr id="3" name="Picture 2"/>
          <p:cNvPicPr>
            <a:picLocks noChangeAspect="1"/>
          </p:cNvPicPr>
          <p:nvPr/>
        </p:nvPicPr>
        <p:blipFill>
          <a:blip r:embed="rId2"/>
          <a:stretch>
            <a:fillRect/>
          </a:stretch>
        </p:blipFill>
        <p:spPr>
          <a:xfrm>
            <a:off x="1447800" y="1752600"/>
            <a:ext cx="5715000" cy="3214688"/>
          </a:xfrm>
          <a:prstGeom prst="rect">
            <a:avLst/>
          </a:prstGeom>
        </p:spPr>
      </p:pic>
      <p:sp>
        <p:nvSpPr>
          <p:cNvPr id="4" name="Rectangle 3"/>
          <p:cNvSpPr/>
          <p:nvPr/>
        </p:nvSpPr>
        <p:spPr>
          <a:xfrm>
            <a:off x="914400" y="5181600"/>
            <a:ext cx="7696200" cy="1200329"/>
          </a:xfrm>
          <a:prstGeom prst="rect">
            <a:avLst/>
          </a:prstGeom>
        </p:spPr>
        <p:txBody>
          <a:bodyPr wrap="square">
            <a:spAutoFit/>
          </a:bodyPr>
          <a:lstStyle/>
          <a:p>
            <a:pPr algn="just"/>
            <a:r>
              <a:rPr lang="en-US" b="1" baseline="30000" dirty="0">
                <a:solidFill>
                  <a:srgbClr val="595959"/>
                </a:solidFill>
              </a:rPr>
              <a:t>11 </a:t>
            </a:r>
            <a:r>
              <a:rPr lang="en-US" b="1" dirty="0">
                <a:solidFill>
                  <a:srgbClr val="595959"/>
                </a:solidFill>
              </a:rPr>
              <a:t>But now I am writing to you that you must not associate with anyone who claims to be a brother or sister but is sexually immoral or greedy, an idolater or slanderer, a drunkard or swindler. Do not even eat with such people.	             </a:t>
            </a:r>
            <a:r>
              <a:rPr lang="en-US" b="1" dirty="0" smtClean="0">
                <a:solidFill>
                  <a:srgbClr val="595959"/>
                </a:solidFill>
              </a:rPr>
              <a:t>                   </a:t>
            </a:r>
            <a:r>
              <a:rPr lang="en-US" b="1" i="1" dirty="0" smtClean="0">
                <a:solidFill>
                  <a:srgbClr val="7E8C4D"/>
                </a:solidFill>
              </a:rPr>
              <a:t>(</a:t>
            </a:r>
            <a:r>
              <a:rPr lang="en-US" b="1" i="1" dirty="0">
                <a:solidFill>
                  <a:srgbClr val="7E8C4D"/>
                </a:solidFill>
              </a:rPr>
              <a:t>1 Corinthians 5)</a:t>
            </a:r>
            <a:endParaRPr lang="en-MY" dirty="0">
              <a:solidFill>
                <a:srgbClr val="7E8C4D"/>
              </a:solidFill>
            </a:endParaRPr>
          </a:p>
        </p:txBody>
      </p:sp>
    </p:spTree>
    <p:extLst>
      <p:ext uri="{BB962C8B-B14F-4D97-AF65-F5344CB8AC3E}">
        <p14:creationId xmlns:p14="http://schemas.microsoft.com/office/powerpoint/2010/main" val="8859705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0200" y="976312"/>
            <a:ext cx="5715000" cy="3214688"/>
          </a:xfrm>
          <a:prstGeom prst="rect">
            <a:avLst/>
          </a:prstGeom>
        </p:spPr>
      </p:pic>
      <p:sp>
        <p:nvSpPr>
          <p:cNvPr id="5" name="Rectangle 4"/>
          <p:cNvSpPr/>
          <p:nvPr/>
        </p:nvSpPr>
        <p:spPr>
          <a:xfrm>
            <a:off x="914400" y="4648200"/>
            <a:ext cx="7924800" cy="1477328"/>
          </a:xfrm>
          <a:prstGeom prst="rect">
            <a:avLst/>
          </a:prstGeom>
        </p:spPr>
        <p:txBody>
          <a:bodyPr wrap="square">
            <a:spAutoFit/>
          </a:bodyPr>
          <a:lstStyle/>
          <a:p>
            <a:pPr algn="just"/>
            <a:r>
              <a:rPr lang="en-US" b="1" baseline="30000" dirty="0">
                <a:solidFill>
                  <a:srgbClr val="595959"/>
                </a:solidFill>
              </a:rPr>
              <a:t>1 </a:t>
            </a:r>
            <a:r>
              <a:rPr lang="en-US" b="1" dirty="0">
                <a:solidFill>
                  <a:srgbClr val="595959"/>
                </a:solidFill>
              </a:rPr>
              <a:t>It is actually reported that there is sexual immorality among you, and of a kind that even pagans do not tolerate: a man is sleeping with his father’s wife. </a:t>
            </a:r>
            <a:r>
              <a:rPr lang="en-US" b="1" baseline="30000" dirty="0">
                <a:solidFill>
                  <a:srgbClr val="595959"/>
                </a:solidFill>
              </a:rPr>
              <a:t>2 </a:t>
            </a:r>
            <a:r>
              <a:rPr lang="en-US" b="1" dirty="0">
                <a:solidFill>
                  <a:srgbClr val="595959"/>
                </a:solidFill>
              </a:rPr>
              <a:t>And you are proud! Shouldn’t you rather have gone into mourning and have put out of your fellowship the man who has been doing this?					      </a:t>
            </a:r>
            <a:r>
              <a:rPr lang="en-US" b="1" dirty="0" smtClean="0">
                <a:solidFill>
                  <a:srgbClr val="7E8C4D"/>
                </a:solidFill>
              </a:rPr>
              <a:t> </a:t>
            </a:r>
            <a:r>
              <a:rPr lang="en-US" b="1" i="1" dirty="0">
                <a:solidFill>
                  <a:srgbClr val="7E8C4D"/>
                </a:solidFill>
              </a:rPr>
              <a:t>(1 Corinthians 5)</a:t>
            </a:r>
            <a:endParaRPr lang="en-MY" dirty="0">
              <a:solidFill>
                <a:srgbClr val="7E8C4D"/>
              </a:solidFill>
            </a:endParaRPr>
          </a:p>
        </p:txBody>
      </p:sp>
    </p:spTree>
    <p:extLst>
      <p:ext uri="{BB962C8B-B14F-4D97-AF65-F5344CB8AC3E}">
        <p14:creationId xmlns:p14="http://schemas.microsoft.com/office/powerpoint/2010/main" val="25958662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Focus For 2019</a:t>
            </a:r>
            <a:endParaRPr lang="en-US" dirty="0"/>
          </a:p>
        </p:txBody>
      </p:sp>
      <p:pic>
        <p:nvPicPr>
          <p:cNvPr id="8" name="Content Placeholder 7" descr="Bible2.jpg"/>
          <p:cNvPicPr>
            <a:picLocks noGrp="1" noChangeAspect="1"/>
          </p:cNvPicPr>
          <p:nvPr>
            <p:ph sz="half" idx="2"/>
          </p:nvPr>
        </p:nvPicPr>
        <p:blipFill>
          <a:blip r:embed="rId2">
            <a:extLst>
              <a:ext uri="{28A0092B-C50C-407E-A947-70E740481C1C}">
                <a14:useLocalDpi xmlns:a14="http://schemas.microsoft.com/office/drawing/2010/main" val="0"/>
              </a:ext>
            </a:extLst>
          </a:blip>
          <a:srcRect l="17736" r="17736"/>
          <a:stretch>
            <a:fillRect/>
          </a:stretch>
        </p:blipFill>
        <p:spPr>
          <a:xfrm>
            <a:off x="5044440" y="2286000"/>
            <a:ext cx="3566160" cy="3681412"/>
          </a:xfrm>
        </p:spPr>
      </p:pic>
      <p:pic>
        <p:nvPicPr>
          <p:cNvPr id="4" name="Content Placeholder 3" descr="manage-work-relationship-810x540.jpg"/>
          <p:cNvPicPr>
            <a:picLocks noGrp="1" noChangeAspect="1"/>
          </p:cNvPicPr>
          <p:nvPr>
            <p:ph sz="half" idx="1"/>
          </p:nvPr>
        </p:nvPicPr>
        <p:blipFill>
          <a:blip r:embed="rId3">
            <a:extLst>
              <a:ext uri="{28A0092B-C50C-407E-A947-70E740481C1C}">
                <a14:useLocalDpi xmlns:a14="http://schemas.microsoft.com/office/drawing/2010/main" val="0"/>
              </a:ext>
            </a:extLst>
          </a:blip>
          <a:srcRect l="17716" r="17716"/>
          <a:stretch>
            <a:fillRect/>
          </a:stretch>
        </p:blipFill>
        <p:spPr>
          <a:xfrm>
            <a:off x="914400" y="2262188"/>
            <a:ext cx="3566160" cy="3681412"/>
          </a:xfrm>
        </p:spPr>
      </p:pic>
    </p:spTree>
    <p:extLst>
      <p:ext uri="{BB962C8B-B14F-4D97-AF65-F5344CB8AC3E}">
        <p14:creationId xmlns:p14="http://schemas.microsoft.com/office/powerpoint/2010/main" val="230664883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I Live For Jesus Now</a:t>
            </a:r>
            <a:endParaRPr lang="en-US" dirty="0"/>
          </a:p>
        </p:txBody>
      </p:sp>
      <p:pic>
        <p:nvPicPr>
          <p:cNvPr id="4" name="Picture 3"/>
          <p:cNvPicPr>
            <a:picLocks noChangeAspect="1"/>
          </p:cNvPicPr>
          <p:nvPr/>
        </p:nvPicPr>
        <p:blipFill>
          <a:blip r:embed="rId2"/>
          <a:stretch>
            <a:fillRect/>
          </a:stretch>
        </p:blipFill>
        <p:spPr>
          <a:xfrm>
            <a:off x="1625600" y="1779369"/>
            <a:ext cx="5880100" cy="3670300"/>
          </a:xfrm>
          <a:prstGeom prst="rect">
            <a:avLst/>
          </a:prstGeom>
        </p:spPr>
      </p:pic>
      <p:sp>
        <p:nvSpPr>
          <p:cNvPr id="5" name="Rectangle 4"/>
          <p:cNvSpPr/>
          <p:nvPr/>
        </p:nvSpPr>
        <p:spPr>
          <a:xfrm>
            <a:off x="1600200" y="5678269"/>
            <a:ext cx="5943600" cy="646331"/>
          </a:xfrm>
          <a:prstGeom prst="rect">
            <a:avLst/>
          </a:prstGeom>
        </p:spPr>
        <p:txBody>
          <a:bodyPr wrap="square">
            <a:spAutoFit/>
          </a:bodyPr>
          <a:lstStyle/>
          <a:p>
            <a:pPr algn="just" fontAlgn="base"/>
            <a:r>
              <a:rPr lang="en-US" b="1" dirty="0">
                <a:solidFill>
                  <a:srgbClr val="595959"/>
                </a:solidFill>
              </a:rPr>
              <a:t>"Drunks, homosexuals, adulterers, liars, fornicators, thieves, atheists and </a:t>
            </a:r>
            <a:r>
              <a:rPr lang="en-US" b="1" dirty="0" err="1">
                <a:solidFill>
                  <a:srgbClr val="595959"/>
                </a:solidFill>
              </a:rPr>
              <a:t>idolators</a:t>
            </a:r>
            <a:r>
              <a:rPr lang="en-US" b="1" dirty="0">
                <a:solidFill>
                  <a:srgbClr val="595959"/>
                </a:solidFill>
              </a:rPr>
              <a:t> - Hell awaits you."</a:t>
            </a:r>
            <a:endParaRPr lang="en-MY" b="1" dirty="0">
              <a:solidFill>
                <a:srgbClr val="595959"/>
              </a:solidFill>
            </a:endParaRPr>
          </a:p>
        </p:txBody>
      </p:sp>
    </p:spTree>
    <p:extLst>
      <p:ext uri="{BB962C8B-B14F-4D97-AF65-F5344CB8AC3E}">
        <p14:creationId xmlns:p14="http://schemas.microsoft.com/office/powerpoint/2010/main" val="21725192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066800" y="506186"/>
            <a:ext cx="3810000" cy="2541814"/>
          </a:xfrm>
          <a:prstGeom prst="rect">
            <a:avLst/>
          </a:prstGeom>
        </p:spPr>
      </p:pic>
      <p:sp>
        <p:nvSpPr>
          <p:cNvPr id="3" name="Rectangle 2"/>
          <p:cNvSpPr/>
          <p:nvPr/>
        </p:nvSpPr>
        <p:spPr>
          <a:xfrm>
            <a:off x="533400" y="3200400"/>
            <a:ext cx="8382000" cy="3370154"/>
          </a:xfrm>
          <a:prstGeom prst="rect">
            <a:avLst/>
          </a:prstGeom>
        </p:spPr>
        <p:txBody>
          <a:bodyPr wrap="square">
            <a:spAutoFit/>
          </a:bodyPr>
          <a:lstStyle/>
          <a:p>
            <a:pPr algn="just" fontAlgn="base"/>
            <a:r>
              <a:rPr lang="en-US" b="1" dirty="0">
                <a:solidFill>
                  <a:srgbClr val="595959"/>
                </a:solidFill>
              </a:rPr>
              <a:t>The post remains online and on Sunday the player said he was standing by "what the Bible </a:t>
            </a:r>
            <a:r>
              <a:rPr lang="en-US" b="1" dirty="0" smtClean="0">
                <a:solidFill>
                  <a:srgbClr val="595959"/>
                </a:solidFill>
              </a:rPr>
              <a:t>says”.</a:t>
            </a:r>
            <a:endParaRPr lang="en-MY" b="1" dirty="0">
              <a:solidFill>
                <a:srgbClr val="595959"/>
              </a:solidFill>
            </a:endParaRPr>
          </a:p>
          <a:p>
            <a:pPr algn="just" fontAlgn="base"/>
            <a:endParaRPr lang="en-MY" sz="500" b="1" dirty="0">
              <a:solidFill>
                <a:srgbClr val="595959"/>
              </a:solidFill>
            </a:endParaRPr>
          </a:p>
          <a:p>
            <a:pPr algn="just" fontAlgn="base"/>
            <a:r>
              <a:rPr lang="en-US" b="1" dirty="0">
                <a:solidFill>
                  <a:srgbClr val="595959"/>
                </a:solidFill>
              </a:rPr>
              <a:t>Following a service at the Truth Of Jesus Christ Church, he told the Sydney Morning Herald newspaper: "I share it with love. I can see the other side of the coin where people's reactions are the total opposite to how I'm sharing it.</a:t>
            </a:r>
            <a:endParaRPr lang="en-MY" b="1" dirty="0">
              <a:solidFill>
                <a:srgbClr val="595959"/>
              </a:solidFill>
            </a:endParaRPr>
          </a:p>
          <a:p>
            <a:pPr algn="just" fontAlgn="base"/>
            <a:endParaRPr lang="en-US" sz="500" b="1" dirty="0">
              <a:solidFill>
                <a:srgbClr val="595959"/>
              </a:solidFill>
            </a:endParaRPr>
          </a:p>
          <a:p>
            <a:pPr algn="just" fontAlgn="base"/>
            <a:r>
              <a:rPr lang="en-US" b="1" dirty="0" smtClean="0">
                <a:solidFill>
                  <a:srgbClr val="595959"/>
                </a:solidFill>
              </a:rPr>
              <a:t>"</a:t>
            </a:r>
            <a:r>
              <a:rPr lang="en-US" b="1" dirty="0">
                <a:solidFill>
                  <a:srgbClr val="595959"/>
                </a:solidFill>
              </a:rPr>
              <a:t>First and foremost, I live for God now. Whatever He wants me to do, I believe His plans for me are better than whatever I can think. If that's not to continue on playing, so be it," he added.</a:t>
            </a:r>
            <a:endParaRPr lang="en-MY" b="1" dirty="0">
              <a:solidFill>
                <a:srgbClr val="595959"/>
              </a:solidFill>
            </a:endParaRPr>
          </a:p>
          <a:p>
            <a:pPr algn="just" fontAlgn="base"/>
            <a:endParaRPr lang="en-US" sz="500" b="1" dirty="0">
              <a:solidFill>
                <a:srgbClr val="595959"/>
              </a:solidFill>
            </a:endParaRPr>
          </a:p>
          <a:p>
            <a:pPr algn="just" fontAlgn="base"/>
            <a:r>
              <a:rPr lang="en-US" b="1" dirty="0" smtClean="0">
                <a:solidFill>
                  <a:srgbClr val="595959"/>
                </a:solidFill>
              </a:rPr>
              <a:t>"</a:t>
            </a:r>
            <a:r>
              <a:rPr lang="en-US" b="1" dirty="0">
                <a:solidFill>
                  <a:srgbClr val="595959"/>
                </a:solidFill>
              </a:rPr>
              <a:t>In saying that, obviously I love playing footy and if it goes down that path I'll definitely miss it. But my faith in Jesus Christ is what comes first."</a:t>
            </a:r>
            <a:endParaRPr lang="en-MY" b="1" dirty="0">
              <a:solidFill>
                <a:srgbClr val="595959"/>
              </a:solidFill>
            </a:endParaRPr>
          </a:p>
        </p:txBody>
      </p:sp>
    </p:spTree>
    <p:extLst>
      <p:ext uri="{BB962C8B-B14F-4D97-AF65-F5344CB8AC3E}">
        <p14:creationId xmlns:p14="http://schemas.microsoft.com/office/powerpoint/2010/main" val="28692935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The Believer’s Freedom</a:t>
            </a:r>
            <a:endParaRPr lang="en-US" dirty="0"/>
          </a:p>
        </p:txBody>
      </p:sp>
      <p:pic>
        <p:nvPicPr>
          <p:cNvPr id="3" name="Picture 2"/>
          <p:cNvPicPr>
            <a:picLocks noChangeAspect="1"/>
          </p:cNvPicPr>
          <p:nvPr/>
        </p:nvPicPr>
        <p:blipFill>
          <a:blip r:embed="rId2"/>
          <a:stretch>
            <a:fillRect/>
          </a:stretch>
        </p:blipFill>
        <p:spPr>
          <a:xfrm>
            <a:off x="1981200" y="1976437"/>
            <a:ext cx="5257800" cy="4271963"/>
          </a:xfrm>
          <a:prstGeom prst="rect">
            <a:avLst/>
          </a:prstGeom>
        </p:spPr>
      </p:pic>
    </p:spTree>
    <p:extLst>
      <p:ext uri="{BB962C8B-B14F-4D97-AF65-F5344CB8AC3E}">
        <p14:creationId xmlns:p14="http://schemas.microsoft.com/office/powerpoint/2010/main" val="23624411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4114800"/>
            <a:ext cx="8153400" cy="2308324"/>
          </a:xfrm>
          <a:prstGeom prst="rect">
            <a:avLst/>
          </a:prstGeom>
        </p:spPr>
        <p:txBody>
          <a:bodyPr wrap="square">
            <a:spAutoFit/>
          </a:bodyPr>
          <a:lstStyle/>
          <a:p>
            <a:pPr algn="just"/>
            <a:r>
              <a:rPr lang="en-US" b="1" baseline="30000" dirty="0">
                <a:solidFill>
                  <a:srgbClr val="595959"/>
                </a:solidFill>
              </a:rPr>
              <a:t>13 </a:t>
            </a:r>
            <a:r>
              <a:rPr lang="en-US" b="1" dirty="0">
                <a:solidFill>
                  <a:srgbClr val="595959"/>
                </a:solidFill>
              </a:rPr>
              <a:t>You say, ‘Food for the stomach and the stomach for food, and God will destroy them both.’ The body, however, is not meant for sexual immorality but for the Lord, and the Lord for the body. </a:t>
            </a:r>
            <a:r>
              <a:rPr lang="en-US" b="1" baseline="30000" dirty="0">
                <a:solidFill>
                  <a:srgbClr val="595959"/>
                </a:solidFill>
              </a:rPr>
              <a:t>14 </a:t>
            </a:r>
            <a:r>
              <a:rPr lang="en-US" b="1" dirty="0">
                <a:solidFill>
                  <a:srgbClr val="595959"/>
                </a:solidFill>
              </a:rPr>
              <a:t>By his power God raised the Lord from the dead, and he will raise us also. </a:t>
            </a:r>
            <a:r>
              <a:rPr lang="en-US" b="1" baseline="30000" dirty="0">
                <a:solidFill>
                  <a:srgbClr val="595959"/>
                </a:solidFill>
              </a:rPr>
              <a:t>15 </a:t>
            </a:r>
            <a:r>
              <a:rPr lang="en-US" b="1" dirty="0">
                <a:solidFill>
                  <a:srgbClr val="595959"/>
                </a:solidFill>
              </a:rPr>
              <a:t>Do you not know that your bodies are members of Christ himself? Shall I then take the members of Christ and unite them with a prostitute? Never! </a:t>
            </a:r>
            <a:r>
              <a:rPr lang="en-US" b="1" baseline="30000" dirty="0">
                <a:solidFill>
                  <a:srgbClr val="595959"/>
                </a:solidFill>
              </a:rPr>
              <a:t>16 </a:t>
            </a:r>
            <a:r>
              <a:rPr lang="en-US" b="1" dirty="0">
                <a:solidFill>
                  <a:srgbClr val="595959"/>
                </a:solidFill>
              </a:rPr>
              <a:t>Do you not know that he who unites himself with a prostitute is one with her in body? For it is said, ‘The two will become one flesh.’</a:t>
            </a:r>
            <a:r>
              <a:rPr lang="en-US" b="1" baseline="30000" dirty="0">
                <a:solidFill>
                  <a:srgbClr val="595959"/>
                </a:solidFill>
              </a:rPr>
              <a:t> </a:t>
            </a:r>
            <a:endParaRPr lang="en-US" dirty="0">
              <a:solidFill>
                <a:srgbClr val="595959"/>
              </a:solidFill>
            </a:endParaRPr>
          </a:p>
        </p:txBody>
      </p:sp>
      <p:sp>
        <p:nvSpPr>
          <p:cNvPr id="6" name="TextBox 5"/>
          <p:cNvSpPr txBox="1"/>
          <p:nvPr/>
        </p:nvSpPr>
        <p:spPr>
          <a:xfrm>
            <a:off x="3663298" y="4884036"/>
            <a:ext cx="184666"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stretch>
            <a:fillRect/>
          </a:stretch>
        </p:blipFill>
        <p:spPr>
          <a:xfrm>
            <a:off x="1371600" y="599063"/>
            <a:ext cx="5981700" cy="3363337"/>
          </a:xfrm>
          <a:prstGeom prst="rect">
            <a:avLst/>
          </a:prstGeom>
        </p:spPr>
      </p:pic>
    </p:spTree>
    <p:extLst>
      <p:ext uri="{BB962C8B-B14F-4D97-AF65-F5344CB8AC3E}">
        <p14:creationId xmlns:p14="http://schemas.microsoft.com/office/powerpoint/2010/main" val="27378112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63298" y="4884036"/>
            <a:ext cx="184666" cy="369332"/>
          </a:xfrm>
          <a:prstGeom prst="rect">
            <a:avLst/>
          </a:prstGeom>
          <a:noFill/>
        </p:spPr>
        <p:txBody>
          <a:bodyPr wrap="none" rtlCol="0">
            <a:spAutoFit/>
          </a:bodyPr>
          <a:lstStyle/>
          <a:p>
            <a:endParaRPr lang="en-US" dirty="0"/>
          </a:p>
        </p:txBody>
      </p:sp>
      <p:sp>
        <p:nvSpPr>
          <p:cNvPr id="7" name="Rectangle 6"/>
          <p:cNvSpPr/>
          <p:nvPr/>
        </p:nvSpPr>
        <p:spPr>
          <a:xfrm>
            <a:off x="457200" y="4572000"/>
            <a:ext cx="8382000" cy="1754327"/>
          </a:xfrm>
          <a:prstGeom prst="rect">
            <a:avLst/>
          </a:prstGeom>
        </p:spPr>
        <p:txBody>
          <a:bodyPr wrap="square">
            <a:spAutoFit/>
          </a:bodyPr>
          <a:lstStyle/>
          <a:p>
            <a:pPr algn="just"/>
            <a:r>
              <a:rPr lang="en-US" b="1" baseline="30000" dirty="0">
                <a:solidFill>
                  <a:srgbClr val="595959"/>
                </a:solidFill>
              </a:rPr>
              <a:t>17 </a:t>
            </a:r>
            <a:r>
              <a:rPr lang="en-US" b="1" dirty="0">
                <a:solidFill>
                  <a:srgbClr val="595959"/>
                </a:solidFill>
              </a:rPr>
              <a:t>But whoever is united with the Lord is one with him in spirit. </a:t>
            </a:r>
            <a:r>
              <a:rPr lang="en-US" b="1" baseline="30000" dirty="0" smtClean="0">
                <a:solidFill>
                  <a:srgbClr val="595959"/>
                </a:solidFill>
              </a:rPr>
              <a:t>18</a:t>
            </a:r>
            <a:r>
              <a:rPr lang="en-US" b="1" baseline="30000" dirty="0">
                <a:solidFill>
                  <a:srgbClr val="595959"/>
                </a:solidFill>
              </a:rPr>
              <a:t> </a:t>
            </a:r>
            <a:r>
              <a:rPr lang="en-US" b="1" dirty="0">
                <a:solidFill>
                  <a:srgbClr val="595959"/>
                </a:solidFill>
              </a:rPr>
              <a:t>Flee from sexual immorality. All other sins a person commits are outside the body, but whoever sins sexually, sins against their own body. </a:t>
            </a:r>
            <a:r>
              <a:rPr lang="en-US" b="1" baseline="30000" dirty="0">
                <a:solidFill>
                  <a:srgbClr val="595959"/>
                </a:solidFill>
              </a:rPr>
              <a:t>19 </a:t>
            </a:r>
            <a:r>
              <a:rPr lang="en-US" b="1" dirty="0">
                <a:solidFill>
                  <a:srgbClr val="595959"/>
                </a:solidFill>
              </a:rPr>
              <a:t>Do you not know that your bodies are temples of the Holy Spirit, who is in you, whom you have received from God? You are not your own; </a:t>
            </a:r>
            <a:r>
              <a:rPr lang="en-US" b="1" baseline="30000" dirty="0">
                <a:solidFill>
                  <a:srgbClr val="595959"/>
                </a:solidFill>
              </a:rPr>
              <a:t>20 </a:t>
            </a:r>
            <a:r>
              <a:rPr lang="en-US" b="1" dirty="0">
                <a:solidFill>
                  <a:srgbClr val="595959"/>
                </a:solidFill>
              </a:rPr>
              <a:t>you were bought at a price. Therefore honour God with your bodies</a:t>
            </a:r>
            <a:r>
              <a:rPr lang="en-US" b="1" dirty="0" smtClean="0">
                <a:solidFill>
                  <a:srgbClr val="595959"/>
                </a:solidFill>
              </a:rPr>
              <a:t>.</a:t>
            </a:r>
            <a:r>
              <a:rPr lang="en-MY" b="1" dirty="0">
                <a:solidFill>
                  <a:srgbClr val="595959"/>
                </a:solidFill>
              </a:rPr>
              <a:t> </a:t>
            </a:r>
            <a:r>
              <a:rPr lang="en-MY" b="1" dirty="0" smtClean="0">
                <a:solidFill>
                  <a:srgbClr val="595959"/>
                </a:solidFill>
              </a:rPr>
              <a:t>                    </a:t>
            </a:r>
            <a:r>
              <a:rPr lang="en-US" b="1" i="1" dirty="0" smtClean="0">
                <a:solidFill>
                  <a:srgbClr val="7E8C4D"/>
                </a:solidFill>
              </a:rPr>
              <a:t>(</a:t>
            </a:r>
            <a:r>
              <a:rPr lang="en-US" b="1" i="1" dirty="0">
                <a:solidFill>
                  <a:srgbClr val="7E8C4D"/>
                </a:solidFill>
              </a:rPr>
              <a:t>1 Corinthians 6)</a:t>
            </a:r>
            <a:endParaRPr lang="en-MY" b="1" dirty="0">
              <a:solidFill>
                <a:srgbClr val="7E8C4D"/>
              </a:solidFill>
            </a:endParaRPr>
          </a:p>
        </p:txBody>
      </p:sp>
      <p:pic>
        <p:nvPicPr>
          <p:cNvPr id="2" name="Picture 1"/>
          <p:cNvPicPr>
            <a:picLocks noChangeAspect="1"/>
          </p:cNvPicPr>
          <p:nvPr/>
        </p:nvPicPr>
        <p:blipFill>
          <a:blip r:embed="rId2"/>
          <a:stretch>
            <a:fillRect/>
          </a:stretch>
        </p:blipFill>
        <p:spPr>
          <a:xfrm>
            <a:off x="1219200" y="668215"/>
            <a:ext cx="6400800" cy="3598985"/>
          </a:xfrm>
          <a:prstGeom prst="rect">
            <a:avLst/>
          </a:prstGeom>
        </p:spPr>
      </p:pic>
    </p:spTree>
    <p:extLst>
      <p:ext uri="{BB962C8B-B14F-4D97-AF65-F5344CB8AC3E}">
        <p14:creationId xmlns:p14="http://schemas.microsoft.com/office/powerpoint/2010/main" val="25971496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066800"/>
            <a:ext cx="6858000" cy="3810000"/>
          </a:xfrm>
          <a:prstGeom prst="rect">
            <a:avLst/>
          </a:prstGeom>
        </p:spPr>
      </p:pic>
      <p:sp>
        <p:nvSpPr>
          <p:cNvPr id="3" name="Rectangle 2"/>
          <p:cNvSpPr/>
          <p:nvPr/>
        </p:nvSpPr>
        <p:spPr>
          <a:xfrm>
            <a:off x="914400" y="5257800"/>
            <a:ext cx="7772400" cy="923330"/>
          </a:xfrm>
          <a:prstGeom prst="rect">
            <a:avLst/>
          </a:prstGeom>
        </p:spPr>
        <p:txBody>
          <a:bodyPr wrap="square">
            <a:spAutoFit/>
          </a:bodyPr>
          <a:lstStyle/>
          <a:p>
            <a:pPr algn="just"/>
            <a:r>
              <a:rPr lang="en-US" b="1" baseline="30000" dirty="0">
                <a:solidFill>
                  <a:srgbClr val="595959"/>
                </a:solidFill>
              </a:rPr>
              <a:t>7 </a:t>
            </a:r>
            <a:r>
              <a:rPr lang="en-US" b="1" dirty="0">
                <a:solidFill>
                  <a:srgbClr val="595959"/>
                </a:solidFill>
              </a:rPr>
              <a:t>Get rid of the old yeast, so that you may be a new unleavened batch – as you really are. For Christ, our Passover lamb, has been sacrificed. 		            </a:t>
            </a:r>
            <a:r>
              <a:rPr lang="en-US" b="1" dirty="0" smtClean="0">
                <a:solidFill>
                  <a:srgbClr val="595959"/>
                </a:solidFill>
              </a:rPr>
              <a:t>			    </a:t>
            </a:r>
            <a:r>
              <a:rPr lang="en-US" b="1" i="1" dirty="0">
                <a:solidFill>
                  <a:srgbClr val="7E8C4D"/>
                </a:solidFill>
              </a:rPr>
              <a:t>(1 Corinthians 5)</a:t>
            </a:r>
            <a:endParaRPr lang="en-MY" dirty="0">
              <a:solidFill>
                <a:srgbClr val="7E8C4D"/>
              </a:solidFill>
            </a:endParaRPr>
          </a:p>
        </p:txBody>
      </p:sp>
    </p:spTree>
    <p:extLst>
      <p:ext uri="{BB962C8B-B14F-4D97-AF65-F5344CB8AC3E}">
        <p14:creationId xmlns:p14="http://schemas.microsoft.com/office/powerpoint/2010/main" val="220071091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913813" cy="914400"/>
          </a:xfrm>
        </p:spPr>
        <p:txBody>
          <a:bodyPr/>
          <a:lstStyle/>
          <a:p>
            <a:r>
              <a:rPr lang="en-US" dirty="0" smtClean="0"/>
              <a:t>Summary</a:t>
            </a:r>
            <a:endParaRPr lang="en-US" dirty="0"/>
          </a:p>
        </p:txBody>
      </p:sp>
      <p:pic>
        <p:nvPicPr>
          <p:cNvPr id="7" name="Content Placeholder 7" descr="Bible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7736" r="17736"/>
          <a:stretch>
            <a:fillRect/>
          </a:stretch>
        </p:blipFill>
        <p:spPr>
          <a:xfrm>
            <a:off x="5044440" y="2286000"/>
            <a:ext cx="3566160" cy="3681412"/>
          </a:xfrm>
          <a:prstGeom prst="rect">
            <a:avLst/>
          </a:prstGeom>
        </p:spPr>
      </p:pic>
      <p:pic>
        <p:nvPicPr>
          <p:cNvPr id="8" name="Content Placeholder 3" descr="manage-work-relationship-810x540.jpg"/>
          <p:cNvPicPr>
            <a:picLocks noGrp="1" noChangeAspect="1"/>
          </p:cNvPicPr>
          <p:nvPr>
            <p:ph sz="half" idx="1"/>
          </p:nvPr>
        </p:nvPicPr>
        <p:blipFill>
          <a:blip r:embed="rId3">
            <a:extLst>
              <a:ext uri="{28A0092B-C50C-407E-A947-70E740481C1C}">
                <a14:useLocalDpi xmlns:a14="http://schemas.microsoft.com/office/drawing/2010/main" val="0"/>
              </a:ext>
            </a:extLst>
          </a:blip>
          <a:srcRect l="17716" r="17716"/>
          <a:stretch>
            <a:fillRect/>
          </a:stretch>
        </p:blipFill>
        <p:spPr>
          <a:xfrm>
            <a:off x="914400" y="2262188"/>
            <a:ext cx="3566160" cy="3681412"/>
          </a:xfrm>
        </p:spPr>
      </p:pic>
    </p:spTree>
    <p:extLst>
      <p:ext uri="{BB962C8B-B14F-4D97-AF65-F5344CB8AC3E}">
        <p14:creationId xmlns:p14="http://schemas.microsoft.com/office/powerpoint/2010/main" val="4763487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913813" cy="914400"/>
          </a:xfrm>
        </p:spPr>
        <p:txBody>
          <a:bodyPr/>
          <a:lstStyle/>
          <a:p>
            <a:r>
              <a:rPr lang="en-US" dirty="0" smtClean="0"/>
              <a:t>Summary</a:t>
            </a:r>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b="26147"/>
          <a:stretch/>
        </p:blipFill>
        <p:spPr>
          <a:xfrm>
            <a:off x="685800" y="2362200"/>
            <a:ext cx="4724400" cy="2618670"/>
          </a:xfrm>
          <a:prstGeom prst="rect">
            <a:avLst/>
          </a:prstGeom>
        </p:spPr>
      </p:pic>
      <p:graphicFrame>
        <p:nvGraphicFramePr>
          <p:cNvPr id="6" name="Diagram 5"/>
          <p:cNvGraphicFramePr/>
          <p:nvPr>
            <p:extLst>
              <p:ext uri="{D42A27DB-BD31-4B8C-83A1-F6EECF244321}">
                <p14:modId xmlns:p14="http://schemas.microsoft.com/office/powerpoint/2010/main" val="3412941202"/>
              </p:ext>
            </p:extLst>
          </p:nvPr>
        </p:nvGraphicFramePr>
        <p:xfrm>
          <a:off x="5638801" y="2387472"/>
          <a:ext cx="2743199" cy="2565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86302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graphicEl>
                                              <a:dgm id="{082E79D4-4D90-EA44-A5D2-F74779DD55A6}"/>
                                            </p:graphicEl>
                                          </p:spTgt>
                                        </p:tgtEl>
                                        <p:attrNameLst>
                                          <p:attrName>style.visibility</p:attrName>
                                        </p:attrNameLst>
                                      </p:cBhvr>
                                      <p:to>
                                        <p:strVal val="visible"/>
                                      </p:to>
                                    </p:set>
                                    <p:anim calcmode="lin" valueType="num">
                                      <p:cBhvr>
                                        <p:cTn id="7" dur="1000" fill="hold"/>
                                        <p:tgtEl>
                                          <p:spTgt spid="6">
                                            <p:graphicEl>
                                              <a:dgm id="{082E79D4-4D90-EA44-A5D2-F74779DD55A6}"/>
                                            </p:graphicEl>
                                          </p:spTgt>
                                        </p:tgtEl>
                                        <p:attrNameLst>
                                          <p:attrName>ppt_w</p:attrName>
                                        </p:attrNameLst>
                                      </p:cBhvr>
                                      <p:tavLst>
                                        <p:tav tm="0">
                                          <p:val>
                                            <p:strVal val="#ppt_w*0.70"/>
                                          </p:val>
                                        </p:tav>
                                        <p:tav tm="100000">
                                          <p:val>
                                            <p:strVal val="#ppt_w"/>
                                          </p:val>
                                        </p:tav>
                                      </p:tavLst>
                                    </p:anim>
                                    <p:anim calcmode="lin" valueType="num">
                                      <p:cBhvr>
                                        <p:cTn id="8" dur="1000" fill="hold"/>
                                        <p:tgtEl>
                                          <p:spTgt spid="6">
                                            <p:graphicEl>
                                              <a:dgm id="{082E79D4-4D90-EA44-A5D2-F74779DD55A6}"/>
                                            </p:graphicEl>
                                          </p:spTgt>
                                        </p:tgtEl>
                                        <p:attrNameLst>
                                          <p:attrName>ppt_h</p:attrName>
                                        </p:attrNameLst>
                                      </p:cBhvr>
                                      <p:tavLst>
                                        <p:tav tm="0">
                                          <p:val>
                                            <p:strVal val="#ppt_h"/>
                                          </p:val>
                                        </p:tav>
                                        <p:tav tm="100000">
                                          <p:val>
                                            <p:strVal val="#ppt_h"/>
                                          </p:val>
                                        </p:tav>
                                      </p:tavLst>
                                    </p:anim>
                                    <p:animEffect transition="in" filter="fade">
                                      <p:cBhvr>
                                        <p:cTn id="9" dur="1000"/>
                                        <p:tgtEl>
                                          <p:spTgt spid="6">
                                            <p:graphicEl>
                                              <a:dgm id="{082E79D4-4D90-EA44-A5D2-F74779DD55A6}"/>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graphicEl>
                                              <a:dgm id="{286F9576-0526-5D4A-A025-009F6DA6FE24}"/>
                                            </p:graphicEl>
                                          </p:spTgt>
                                        </p:tgtEl>
                                        <p:attrNameLst>
                                          <p:attrName>style.visibility</p:attrName>
                                        </p:attrNameLst>
                                      </p:cBhvr>
                                      <p:to>
                                        <p:strVal val="visible"/>
                                      </p:to>
                                    </p:set>
                                    <p:anim calcmode="lin" valueType="num">
                                      <p:cBhvr>
                                        <p:cTn id="12" dur="1000" fill="hold"/>
                                        <p:tgtEl>
                                          <p:spTgt spid="6">
                                            <p:graphicEl>
                                              <a:dgm id="{286F9576-0526-5D4A-A025-009F6DA6FE24}"/>
                                            </p:graphicEl>
                                          </p:spTgt>
                                        </p:tgtEl>
                                        <p:attrNameLst>
                                          <p:attrName>ppt_w</p:attrName>
                                        </p:attrNameLst>
                                      </p:cBhvr>
                                      <p:tavLst>
                                        <p:tav tm="0">
                                          <p:val>
                                            <p:strVal val="#ppt_w*0.70"/>
                                          </p:val>
                                        </p:tav>
                                        <p:tav tm="100000">
                                          <p:val>
                                            <p:strVal val="#ppt_w"/>
                                          </p:val>
                                        </p:tav>
                                      </p:tavLst>
                                    </p:anim>
                                    <p:anim calcmode="lin" valueType="num">
                                      <p:cBhvr>
                                        <p:cTn id="13" dur="1000" fill="hold"/>
                                        <p:tgtEl>
                                          <p:spTgt spid="6">
                                            <p:graphicEl>
                                              <a:dgm id="{286F9576-0526-5D4A-A025-009F6DA6FE24}"/>
                                            </p:graphicEl>
                                          </p:spTgt>
                                        </p:tgtEl>
                                        <p:attrNameLst>
                                          <p:attrName>ppt_h</p:attrName>
                                        </p:attrNameLst>
                                      </p:cBhvr>
                                      <p:tavLst>
                                        <p:tav tm="0">
                                          <p:val>
                                            <p:strVal val="#ppt_h"/>
                                          </p:val>
                                        </p:tav>
                                        <p:tav tm="100000">
                                          <p:val>
                                            <p:strVal val="#ppt_h"/>
                                          </p:val>
                                        </p:tav>
                                      </p:tavLst>
                                    </p:anim>
                                    <p:animEffect transition="in" filter="fade">
                                      <p:cBhvr>
                                        <p:cTn id="14" dur="1000"/>
                                        <p:tgtEl>
                                          <p:spTgt spid="6">
                                            <p:graphicEl>
                                              <a:dgm id="{286F9576-0526-5D4A-A025-009F6DA6FE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13813" cy="914400"/>
          </a:xfrm>
        </p:spPr>
        <p:txBody>
          <a:bodyPr/>
          <a:lstStyle/>
          <a:p>
            <a:r>
              <a:rPr lang="en-US" dirty="0" smtClean="0"/>
              <a:t>End of Part One</a:t>
            </a:r>
            <a:endParaRPr lang="en-US" dirty="0"/>
          </a:p>
        </p:txBody>
      </p:sp>
      <p:pic>
        <p:nvPicPr>
          <p:cNvPr id="3" name="Picture 2"/>
          <p:cNvPicPr>
            <a:picLocks noChangeAspect="1"/>
          </p:cNvPicPr>
          <p:nvPr/>
        </p:nvPicPr>
        <p:blipFill>
          <a:blip r:embed="rId2"/>
          <a:stretch>
            <a:fillRect/>
          </a:stretch>
        </p:blipFill>
        <p:spPr>
          <a:xfrm>
            <a:off x="1219200" y="2171794"/>
            <a:ext cx="7010400" cy="3943350"/>
          </a:xfrm>
          <a:prstGeom prst="rect">
            <a:avLst/>
          </a:prstGeom>
        </p:spPr>
      </p:pic>
    </p:spTree>
    <p:extLst>
      <p:ext uri="{BB962C8B-B14F-4D97-AF65-F5344CB8AC3E}">
        <p14:creationId xmlns:p14="http://schemas.microsoft.com/office/powerpoint/2010/main" val="332765797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929335"/>
            <a:ext cx="8229600" cy="4633265"/>
          </a:xfrm>
          <a:prstGeom prst="rect">
            <a:avLst/>
          </a:prstGeom>
        </p:spPr>
      </p:pic>
    </p:spTree>
    <p:extLst>
      <p:ext uri="{BB962C8B-B14F-4D97-AF65-F5344CB8AC3E}">
        <p14:creationId xmlns:p14="http://schemas.microsoft.com/office/powerpoint/2010/main" val="370733796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Background</a:t>
            </a:r>
            <a:endParaRPr lang="en-US" dirty="0"/>
          </a:p>
        </p:txBody>
      </p:sp>
      <p:pic>
        <p:nvPicPr>
          <p:cNvPr id="4" name="Content Placeholder 3" descr="82244.jpg"/>
          <p:cNvPicPr>
            <a:picLocks noGrp="1" noChangeAspect="1"/>
          </p:cNvPicPr>
          <p:nvPr>
            <p:ph idx="1"/>
          </p:nvPr>
        </p:nvPicPr>
        <p:blipFill>
          <a:blip r:embed="rId2">
            <a:extLst>
              <a:ext uri="{28A0092B-C50C-407E-A947-70E740481C1C}">
                <a14:useLocalDpi xmlns:a14="http://schemas.microsoft.com/office/drawing/2010/main" val="0"/>
              </a:ext>
            </a:extLst>
          </a:blip>
          <a:srcRect t="7050" b="7050"/>
          <a:stretch>
            <a:fillRect/>
          </a:stretch>
        </p:blipFill>
        <p:spPr>
          <a:xfrm>
            <a:off x="1114424" y="2233706"/>
            <a:ext cx="7610476" cy="3670767"/>
          </a:xfrm>
        </p:spPr>
      </p:pic>
    </p:spTree>
    <p:extLst>
      <p:ext uri="{BB962C8B-B14F-4D97-AF65-F5344CB8AC3E}">
        <p14:creationId xmlns:p14="http://schemas.microsoft.com/office/powerpoint/2010/main" val="16856869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81400"/>
            <a:ext cx="8915400" cy="877824"/>
          </a:xfrm>
        </p:spPr>
        <p:txBody>
          <a:bodyPr>
            <a:normAutofit/>
          </a:bodyPr>
          <a:lstStyle/>
          <a:p>
            <a:r>
              <a:rPr lang="en-US" sz="2800" dirty="0" smtClean="0"/>
              <a:t>The Corinthian Church</a:t>
            </a:r>
            <a:endParaRPr lang="en-US" sz="2800" dirty="0"/>
          </a:p>
        </p:txBody>
      </p:sp>
      <p:sp>
        <p:nvSpPr>
          <p:cNvPr id="3" name="Subtitle 2"/>
          <p:cNvSpPr>
            <a:spLocks noGrp="1"/>
          </p:cNvSpPr>
          <p:nvPr>
            <p:ph type="subTitle" idx="1"/>
          </p:nvPr>
        </p:nvSpPr>
        <p:spPr>
          <a:xfrm>
            <a:off x="914400" y="4468905"/>
            <a:ext cx="8001000" cy="1855695"/>
          </a:xfrm>
        </p:spPr>
        <p:txBody>
          <a:bodyPr>
            <a:normAutofit lnSpcReduction="10000"/>
          </a:bodyPr>
          <a:lstStyle/>
          <a:p>
            <a:pPr algn="just"/>
            <a:r>
              <a:rPr lang="en-US" sz="1800" b="1" baseline="30000" dirty="0"/>
              <a:t>4 </a:t>
            </a:r>
            <a:r>
              <a:rPr lang="en-US" sz="1800" b="1" dirty="0"/>
              <a:t>I always thank my God for you because of his grace given you in Christ Jesus. </a:t>
            </a:r>
            <a:r>
              <a:rPr lang="en-US" sz="1800" b="1" baseline="30000" dirty="0"/>
              <a:t>5 </a:t>
            </a:r>
            <a:r>
              <a:rPr lang="en-US" sz="1800" b="1" dirty="0"/>
              <a:t>For in him you have been enriched in every way – with all kinds of speech and with all knowledge – </a:t>
            </a:r>
            <a:r>
              <a:rPr lang="en-US" sz="1800" b="1" baseline="30000" dirty="0"/>
              <a:t>6 </a:t>
            </a:r>
            <a:r>
              <a:rPr lang="en-US" sz="1800" b="1" dirty="0"/>
              <a:t>God thus confirming our testimony about Christ among you. </a:t>
            </a:r>
            <a:r>
              <a:rPr lang="en-US" sz="1800" b="1" baseline="30000" dirty="0"/>
              <a:t>7 </a:t>
            </a:r>
            <a:r>
              <a:rPr lang="en-US" sz="1800" b="1" dirty="0"/>
              <a:t>Therefore you do not lack any spiritual gift as you eagerly wait for our Lord Jesus Christ to be revealed.           </a:t>
            </a:r>
            <a:r>
              <a:rPr lang="en-US" sz="1800" b="1" dirty="0" smtClean="0"/>
              <a:t>			  </a:t>
            </a:r>
            <a:r>
              <a:rPr lang="en-US" sz="1800" b="1" i="1" dirty="0" smtClean="0"/>
              <a:t>(</a:t>
            </a:r>
            <a:r>
              <a:rPr lang="en-US" sz="1800" b="1" i="1" dirty="0"/>
              <a:t>1 Corinthians 1)</a:t>
            </a:r>
            <a:endParaRPr lang="en-MY" sz="1800" dirty="0"/>
          </a:p>
          <a:p>
            <a:endParaRPr lang="en-US" dirty="0"/>
          </a:p>
        </p:txBody>
      </p:sp>
      <p:pic>
        <p:nvPicPr>
          <p:cNvPr id="5" name="Picture Placeholder 4" descr="82244.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3" t="6146" r="33" b="27414"/>
          <a:stretch/>
        </p:blipFill>
        <p:spPr>
          <a:xfrm>
            <a:off x="927100" y="609600"/>
            <a:ext cx="7988300" cy="2980944"/>
          </a:xfrm>
        </p:spPr>
      </p:pic>
    </p:spTree>
    <p:extLst>
      <p:ext uri="{BB962C8B-B14F-4D97-AF65-F5344CB8AC3E}">
        <p14:creationId xmlns:p14="http://schemas.microsoft.com/office/powerpoint/2010/main" val="7716635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295400"/>
            <a:ext cx="8001000" cy="5029200"/>
          </a:xfrm>
        </p:spPr>
        <p:txBody>
          <a:bodyPr>
            <a:normAutofit/>
          </a:bodyPr>
          <a:lstStyle/>
          <a:p>
            <a:pPr algn="just"/>
            <a:r>
              <a:rPr lang="en-US" b="1" dirty="0"/>
              <a:t>They had not understood the implications of their calling, and the relationship they personally and individually had with Jesus Christ himself. Instead, as we see, beginning with the very next verse, the apostle has to deal with divisions, scandals, lawsuits, immorality, drunkenness, quarreling, and with much misunderstanding of the truth about idols and demons and various other things. It is very clear, as you read this, that, despite this fullness of provision which they had received, they were experiencing a great failure in the church. They had all this ability to do all these mighty things in the Spirit, but not much was happening out in the city. Instead of making an impact on Corinth, Corinth was making an impact on the church. All these ugly attitudes and actions and activities that were going on every day and night out in the city were beginning to infiltrate into the church, and instead of the church changing the city, the city was changing the church. That was the problem. Despite all this mighty provision, there was no manifestation of the power of God.	 </a:t>
            </a:r>
            <a:r>
              <a:rPr lang="en-US" b="1" dirty="0" smtClean="0"/>
              <a:t>                    </a:t>
            </a:r>
            <a:r>
              <a:rPr lang="en-US" b="1" dirty="0" smtClean="0">
                <a:solidFill>
                  <a:schemeClr val="bg2">
                    <a:lumMod val="75000"/>
                  </a:schemeClr>
                </a:solidFill>
              </a:rPr>
              <a:t> </a:t>
            </a:r>
            <a:r>
              <a:rPr lang="en-US" b="1" i="1" dirty="0">
                <a:solidFill>
                  <a:schemeClr val="accent6">
                    <a:lumMod val="75000"/>
                  </a:schemeClr>
                </a:solidFill>
              </a:rPr>
              <a:t>(Ray Stedman, </a:t>
            </a:r>
            <a:r>
              <a:rPr lang="en-US" b="1" dirty="0">
                <a:solidFill>
                  <a:schemeClr val="accent6">
                    <a:lumMod val="75000"/>
                  </a:schemeClr>
                </a:solidFill>
              </a:rPr>
              <a:t>“The Corinthian Crisis”</a:t>
            </a:r>
            <a:r>
              <a:rPr lang="en-US" b="1" i="1" dirty="0">
                <a:solidFill>
                  <a:schemeClr val="accent6">
                    <a:lumMod val="75000"/>
                  </a:schemeClr>
                </a:solidFill>
              </a:rPr>
              <a:t>)</a:t>
            </a:r>
            <a:endParaRPr lang="en-MY" b="1" dirty="0">
              <a:solidFill>
                <a:schemeClr val="accent6">
                  <a:lumMod val="75000"/>
                </a:schemeClr>
              </a:solidFill>
            </a:endParaRPr>
          </a:p>
          <a:p>
            <a:endParaRPr lang="en-US" dirty="0"/>
          </a:p>
        </p:txBody>
      </p:sp>
      <p:sp>
        <p:nvSpPr>
          <p:cNvPr id="4" name="Rectangle 3"/>
          <p:cNvSpPr/>
          <p:nvPr/>
        </p:nvSpPr>
        <p:spPr>
          <a:xfrm>
            <a:off x="914400" y="381000"/>
            <a:ext cx="8001000" cy="707886"/>
          </a:xfrm>
          <a:prstGeom prst="rect">
            <a:avLst/>
          </a:prstGeom>
        </p:spPr>
        <p:txBody>
          <a:bodyPr wrap="square">
            <a:spAutoFit/>
          </a:bodyPr>
          <a:lstStyle/>
          <a:p>
            <a:r>
              <a:rPr lang="en-US" sz="2000" b="1" baseline="30000" dirty="0">
                <a:solidFill>
                  <a:schemeClr val="tx1">
                    <a:lumMod val="65000"/>
                    <a:lumOff val="35000"/>
                  </a:schemeClr>
                </a:solidFill>
              </a:rPr>
              <a:t>9 </a:t>
            </a:r>
            <a:r>
              <a:rPr lang="en-US" sz="2000" b="1" dirty="0">
                <a:solidFill>
                  <a:schemeClr val="tx1">
                    <a:lumMod val="65000"/>
                    <a:lumOff val="35000"/>
                  </a:schemeClr>
                </a:solidFill>
              </a:rPr>
              <a:t>God is faithful, who has called you into fellowship with his Son, Jesus Christ our Lord</a:t>
            </a:r>
            <a:r>
              <a:rPr lang="en-US" sz="2000" b="1" dirty="0" smtClean="0">
                <a:solidFill>
                  <a:schemeClr val="tx1">
                    <a:lumMod val="65000"/>
                    <a:lumOff val="35000"/>
                  </a:schemeClr>
                </a:solidFill>
              </a:rPr>
              <a:t>.</a:t>
            </a:r>
            <a:r>
              <a:rPr lang="en-MY" sz="2000" dirty="0">
                <a:solidFill>
                  <a:schemeClr val="tx1">
                    <a:lumMod val="65000"/>
                    <a:lumOff val="35000"/>
                  </a:schemeClr>
                </a:solidFill>
              </a:rPr>
              <a:t>	</a:t>
            </a:r>
            <a:r>
              <a:rPr lang="en-MY" sz="2000" dirty="0" smtClean="0">
                <a:solidFill>
                  <a:schemeClr val="tx1">
                    <a:lumMod val="65000"/>
                    <a:lumOff val="35000"/>
                  </a:schemeClr>
                </a:solidFill>
              </a:rPr>
              <a:t>			</a:t>
            </a:r>
            <a:r>
              <a:rPr lang="en-MY" sz="2000" dirty="0">
                <a:solidFill>
                  <a:schemeClr val="tx1">
                    <a:lumMod val="65000"/>
                    <a:lumOff val="35000"/>
                  </a:schemeClr>
                </a:solidFill>
              </a:rPr>
              <a:t> </a:t>
            </a:r>
            <a:r>
              <a:rPr lang="en-MY" sz="2000" dirty="0" smtClean="0">
                <a:solidFill>
                  <a:schemeClr val="tx1">
                    <a:lumMod val="65000"/>
                    <a:lumOff val="35000"/>
                  </a:schemeClr>
                </a:solidFill>
              </a:rPr>
              <a:t>  </a:t>
            </a:r>
            <a:r>
              <a:rPr lang="en-MY" sz="2000" dirty="0" smtClean="0">
                <a:solidFill>
                  <a:srgbClr val="7E8C4D"/>
                </a:solidFill>
              </a:rPr>
              <a:t> </a:t>
            </a:r>
            <a:r>
              <a:rPr lang="en-US" sz="2000" b="1" i="1" dirty="0" smtClean="0">
                <a:solidFill>
                  <a:srgbClr val="7E8C4D"/>
                </a:solidFill>
              </a:rPr>
              <a:t>(</a:t>
            </a:r>
            <a:r>
              <a:rPr lang="en-US" sz="2000" b="1" i="1" dirty="0">
                <a:solidFill>
                  <a:srgbClr val="7E8C4D"/>
                </a:solidFill>
              </a:rPr>
              <a:t>1 C</a:t>
            </a:r>
            <a:r>
              <a:rPr lang="en-US" sz="2000" b="1" dirty="0">
                <a:solidFill>
                  <a:srgbClr val="7E8C4D"/>
                </a:solidFill>
              </a:rPr>
              <a:t>o</a:t>
            </a:r>
            <a:r>
              <a:rPr lang="en-US" sz="2000" b="1" i="1" dirty="0">
                <a:solidFill>
                  <a:srgbClr val="7E8C4D"/>
                </a:solidFill>
              </a:rPr>
              <a:t>rinthians 1)</a:t>
            </a:r>
            <a:endParaRPr lang="en-MY" sz="2000" dirty="0">
              <a:solidFill>
                <a:srgbClr val="7E8C4D"/>
              </a:solidFill>
            </a:endParaRPr>
          </a:p>
        </p:txBody>
      </p:sp>
    </p:spTree>
    <p:extLst>
      <p:ext uri="{BB962C8B-B14F-4D97-AF65-F5344CB8AC3E}">
        <p14:creationId xmlns:p14="http://schemas.microsoft.com/office/powerpoint/2010/main" val="314553200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3813" cy="914400"/>
          </a:xfrm>
        </p:spPr>
        <p:txBody>
          <a:bodyPr/>
          <a:lstStyle/>
          <a:p>
            <a:r>
              <a:rPr lang="en-US" dirty="0"/>
              <a:t>Three </a:t>
            </a:r>
            <a:r>
              <a:rPr lang="en-US" dirty="0" smtClean="0"/>
              <a:t>Major Problems</a:t>
            </a:r>
            <a:endParaRPr lang="en-US"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b="26147"/>
          <a:stretch/>
        </p:blipFill>
        <p:spPr>
          <a:xfrm>
            <a:off x="457200" y="2667000"/>
            <a:ext cx="5410200" cy="2998799"/>
          </a:xfrm>
          <a:prstGeom prst="rect">
            <a:avLst/>
          </a:prstGeom>
        </p:spPr>
      </p:pic>
      <p:graphicFrame>
        <p:nvGraphicFramePr>
          <p:cNvPr id="4" name="Diagram 3"/>
          <p:cNvGraphicFramePr/>
          <p:nvPr>
            <p:extLst>
              <p:ext uri="{D42A27DB-BD31-4B8C-83A1-F6EECF244321}">
                <p14:modId xmlns:p14="http://schemas.microsoft.com/office/powerpoint/2010/main" val="1510276062"/>
              </p:ext>
            </p:extLst>
          </p:nvPr>
        </p:nvGraphicFramePr>
        <p:xfrm>
          <a:off x="5638800" y="2311272"/>
          <a:ext cx="3822781" cy="38609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5501188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graphicEl>
                                              <a:dgm id="{082E79D4-4D90-EA44-A5D2-F74779DD55A6}"/>
                                            </p:graphicEl>
                                          </p:spTgt>
                                        </p:tgtEl>
                                        <p:attrNameLst>
                                          <p:attrName>style.visibility</p:attrName>
                                        </p:attrNameLst>
                                      </p:cBhvr>
                                      <p:to>
                                        <p:strVal val="visible"/>
                                      </p:to>
                                    </p:set>
                                    <p:anim calcmode="lin" valueType="num">
                                      <p:cBhvr>
                                        <p:cTn id="7" dur="1000" fill="hold"/>
                                        <p:tgtEl>
                                          <p:spTgt spid="4">
                                            <p:graphicEl>
                                              <a:dgm id="{082E79D4-4D90-EA44-A5D2-F74779DD55A6}"/>
                                            </p:graphicEl>
                                          </p:spTgt>
                                        </p:tgtEl>
                                        <p:attrNameLst>
                                          <p:attrName>ppt_w</p:attrName>
                                        </p:attrNameLst>
                                      </p:cBhvr>
                                      <p:tavLst>
                                        <p:tav tm="0">
                                          <p:val>
                                            <p:strVal val="#ppt_w*0.70"/>
                                          </p:val>
                                        </p:tav>
                                        <p:tav tm="100000">
                                          <p:val>
                                            <p:strVal val="#ppt_w"/>
                                          </p:val>
                                        </p:tav>
                                      </p:tavLst>
                                    </p:anim>
                                    <p:anim calcmode="lin" valueType="num">
                                      <p:cBhvr>
                                        <p:cTn id="8" dur="1000" fill="hold"/>
                                        <p:tgtEl>
                                          <p:spTgt spid="4">
                                            <p:graphicEl>
                                              <a:dgm id="{082E79D4-4D90-EA44-A5D2-F74779DD55A6}"/>
                                            </p:graphicEl>
                                          </p:spTgt>
                                        </p:tgtEl>
                                        <p:attrNameLst>
                                          <p:attrName>ppt_h</p:attrName>
                                        </p:attrNameLst>
                                      </p:cBhvr>
                                      <p:tavLst>
                                        <p:tav tm="0">
                                          <p:val>
                                            <p:strVal val="#ppt_h"/>
                                          </p:val>
                                        </p:tav>
                                        <p:tav tm="100000">
                                          <p:val>
                                            <p:strVal val="#ppt_h"/>
                                          </p:val>
                                        </p:tav>
                                      </p:tavLst>
                                    </p:anim>
                                    <p:animEffect transition="in" filter="fade">
                                      <p:cBhvr>
                                        <p:cTn id="9" dur="1000"/>
                                        <p:tgtEl>
                                          <p:spTgt spid="4">
                                            <p:graphicEl>
                                              <a:dgm id="{082E79D4-4D90-EA44-A5D2-F74779DD55A6}"/>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graphicEl>
                                              <a:dgm id="{286F9576-0526-5D4A-A025-009F6DA6FE24}"/>
                                            </p:graphicEl>
                                          </p:spTgt>
                                        </p:tgtEl>
                                        <p:attrNameLst>
                                          <p:attrName>style.visibility</p:attrName>
                                        </p:attrNameLst>
                                      </p:cBhvr>
                                      <p:to>
                                        <p:strVal val="visible"/>
                                      </p:to>
                                    </p:set>
                                    <p:anim calcmode="lin" valueType="num">
                                      <p:cBhvr>
                                        <p:cTn id="12" dur="1000" fill="hold"/>
                                        <p:tgtEl>
                                          <p:spTgt spid="4">
                                            <p:graphicEl>
                                              <a:dgm id="{286F9576-0526-5D4A-A025-009F6DA6FE24}"/>
                                            </p:graphicEl>
                                          </p:spTgt>
                                        </p:tgtEl>
                                        <p:attrNameLst>
                                          <p:attrName>ppt_w</p:attrName>
                                        </p:attrNameLst>
                                      </p:cBhvr>
                                      <p:tavLst>
                                        <p:tav tm="0">
                                          <p:val>
                                            <p:strVal val="#ppt_w*0.70"/>
                                          </p:val>
                                        </p:tav>
                                        <p:tav tm="100000">
                                          <p:val>
                                            <p:strVal val="#ppt_w"/>
                                          </p:val>
                                        </p:tav>
                                      </p:tavLst>
                                    </p:anim>
                                    <p:anim calcmode="lin" valueType="num">
                                      <p:cBhvr>
                                        <p:cTn id="13" dur="1000" fill="hold"/>
                                        <p:tgtEl>
                                          <p:spTgt spid="4">
                                            <p:graphicEl>
                                              <a:dgm id="{286F9576-0526-5D4A-A025-009F6DA6FE24}"/>
                                            </p:graphicEl>
                                          </p:spTgt>
                                        </p:tgtEl>
                                        <p:attrNameLst>
                                          <p:attrName>ppt_h</p:attrName>
                                        </p:attrNameLst>
                                      </p:cBhvr>
                                      <p:tavLst>
                                        <p:tav tm="0">
                                          <p:val>
                                            <p:strVal val="#ppt_h"/>
                                          </p:val>
                                        </p:tav>
                                        <p:tav tm="100000">
                                          <p:val>
                                            <p:strVal val="#ppt_h"/>
                                          </p:val>
                                        </p:tav>
                                      </p:tavLst>
                                    </p:anim>
                                    <p:animEffect transition="in" filter="fade">
                                      <p:cBhvr>
                                        <p:cTn id="14" dur="1000"/>
                                        <p:tgtEl>
                                          <p:spTgt spid="4">
                                            <p:graphicEl>
                                              <a:dgm id="{286F9576-0526-5D4A-A025-009F6DA6FE24}"/>
                                            </p:graphic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graphicEl>
                                              <a:dgm id="{E684E039-5190-784A-B364-483DA76F47E1}"/>
                                            </p:graphicEl>
                                          </p:spTgt>
                                        </p:tgtEl>
                                        <p:attrNameLst>
                                          <p:attrName>style.visibility</p:attrName>
                                        </p:attrNameLst>
                                      </p:cBhvr>
                                      <p:to>
                                        <p:strVal val="visible"/>
                                      </p:to>
                                    </p:set>
                                    <p:anim calcmode="lin" valueType="num">
                                      <p:cBhvr>
                                        <p:cTn id="17" dur="1000" fill="hold"/>
                                        <p:tgtEl>
                                          <p:spTgt spid="4">
                                            <p:graphicEl>
                                              <a:dgm id="{E684E039-5190-784A-B364-483DA76F47E1}"/>
                                            </p:graphicEl>
                                          </p:spTgt>
                                        </p:tgtEl>
                                        <p:attrNameLst>
                                          <p:attrName>ppt_w</p:attrName>
                                        </p:attrNameLst>
                                      </p:cBhvr>
                                      <p:tavLst>
                                        <p:tav tm="0">
                                          <p:val>
                                            <p:strVal val="#ppt_w*0.70"/>
                                          </p:val>
                                        </p:tav>
                                        <p:tav tm="100000">
                                          <p:val>
                                            <p:strVal val="#ppt_w"/>
                                          </p:val>
                                        </p:tav>
                                      </p:tavLst>
                                    </p:anim>
                                    <p:anim calcmode="lin" valueType="num">
                                      <p:cBhvr>
                                        <p:cTn id="18" dur="1000" fill="hold"/>
                                        <p:tgtEl>
                                          <p:spTgt spid="4">
                                            <p:graphicEl>
                                              <a:dgm id="{E684E039-5190-784A-B364-483DA76F47E1}"/>
                                            </p:graphicEl>
                                          </p:spTgt>
                                        </p:tgtEl>
                                        <p:attrNameLst>
                                          <p:attrName>ppt_h</p:attrName>
                                        </p:attrNameLst>
                                      </p:cBhvr>
                                      <p:tavLst>
                                        <p:tav tm="0">
                                          <p:val>
                                            <p:strVal val="#ppt_h"/>
                                          </p:val>
                                        </p:tav>
                                        <p:tav tm="100000">
                                          <p:val>
                                            <p:strVal val="#ppt_h"/>
                                          </p:val>
                                        </p:tav>
                                      </p:tavLst>
                                    </p:anim>
                                    <p:animEffect transition="in" filter="fade">
                                      <p:cBhvr>
                                        <p:cTn id="19" dur="1000"/>
                                        <p:tgtEl>
                                          <p:spTgt spid="4">
                                            <p:graphicEl>
                                              <a:dgm id="{E684E039-5190-784A-B364-483DA76F47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915400" cy="877824"/>
          </a:xfrm>
        </p:spPr>
        <p:txBody>
          <a:bodyPr/>
          <a:lstStyle/>
          <a:p>
            <a:r>
              <a:rPr lang="en-US" dirty="0" smtClean="0"/>
              <a:t>Divisions In The Church</a:t>
            </a:r>
            <a:endParaRPr lang="en-US" dirty="0"/>
          </a:p>
        </p:txBody>
      </p:sp>
      <p:sp>
        <p:nvSpPr>
          <p:cNvPr id="3" name="Subtitle 2"/>
          <p:cNvSpPr>
            <a:spLocks noGrp="1"/>
          </p:cNvSpPr>
          <p:nvPr>
            <p:ph type="subTitle" idx="1"/>
          </p:nvPr>
        </p:nvSpPr>
        <p:spPr>
          <a:xfrm>
            <a:off x="838200" y="5029200"/>
            <a:ext cx="8001000" cy="1524000"/>
          </a:xfrm>
        </p:spPr>
        <p:txBody>
          <a:bodyPr>
            <a:normAutofit lnSpcReduction="10000"/>
          </a:bodyPr>
          <a:lstStyle/>
          <a:p>
            <a:pPr algn="just">
              <a:spcBef>
                <a:spcPts val="0"/>
              </a:spcBef>
            </a:pPr>
            <a:r>
              <a:rPr lang="en-US" b="1" baseline="30000" dirty="0"/>
              <a:t>11 </a:t>
            </a:r>
            <a:r>
              <a:rPr lang="en-US" b="1" dirty="0"/>
              <a:t>My brothers and sisters, some from Chloe’s household have informed me that there are quarrels among you. </a:t>
            </a:r>
            <a:r>
              <a:rPr lang="en-US" b="1" baseline="30000" dirty="0"/>
              <a:t>12 </a:t>
            </a:r>
            <a:r>
              <a:rPr lang="en-US" b="1" dirty="0"/>
              <a:t>What I mean is this: one of you says, ‘I follow Paul’; another, ‘I follow </a:t>
            </a:r>
            <a:r>
              <a:rPr lang="en-US" b="1" dirty="0" err="1"/>
              <a:t>Apollos</a:t>
            </a:r>
            <a:r>
              <a:rPr lang="en-US" b="1" dirty="0"/>
              <a:t>’; another, ‘I follow </a:t>
            </a:r>
            <a:r>
              <a:rPr lang="en-US" b="1" dirty="0" err="1"/>
              <a:t>Cephas</a:t>
            </a:r>
            <a:r>
              <a:rPr lang="en-US" b="1" dirty="0"/>
              <a:t>’; still another, ‘I follow Christ</a:t>
            </a:r>
            <a:r>
              <a:rPr lang="en-US" b="1" dirty="0" smtClean="0"/>
              <a:t>.’</a:t>
            </a:r>
          </a:p>
          <a:p>
            <a:pPr algn="r">
              <a:spcBef>
                <a:spcPts val="0"/>
              </a:spcBef>
            </a:pPr>
            <a:r>
              <a:rPr lang="en-US" b="1" i="1" dirty="0" smtClean="0">
                <a:solidFill>
                  <a:srgbClr val="7E8C4D"/>
                </a:solidFill>
              </a:rPr>
              <a:t>(1 Corinthians 1)</a:t>
            </a:r>
            <a:endParaRPr lang="en-MY" dirty="0" smtClean="0">
              <a:solidFill>
                <a:srgbClr val="7E8C4D"/>
              </a:solidFill>
            </a:endParaRP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222500" y="1523468"/>
            <a:ext cx="5245100" cy="3277132"/>
          </a:xfrm>
          <a:prstGeom prst="rect">
            <a:avLst/>
          </a:prstGeom>
        </p:spPr>
      </p:pic>
    </p:spTree>
    <p:extLst>
      <p:ext uri="{BB962C8B-B14F-4D97-AF65-F5344CB8AC3E}">
        <p14:creationId xmlns:p14="http://schemas.microsoft.com/office/powerpoint/2010/main" val="14717304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913813" cy="914400"/>
          </a:xfrm>
        </p:spPr>
        <p:txBody>
          <a:bodyPr/>
          <a:lstStyle/>
          <a:p>
            <a:r>
              <a:rPr lang="en-US" dirty="0" smtClean="0"/>
              <a:t>Paul’s Appeal</a:t>
            </a:r>
            <a:endParaRPr lang="en-US" dirty="0"/>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b="21216"/>
          <a:stretch/>
        </p:blipFill>
        <p:spPr>
          <a:xfrm>
            <a:off x="626970" y="2305144"/>
            <a:ext cx="7526430" cy="3113034"/>
          </a:xfrm>
          <a:prstGeom prst="rect">
            <a:avLst/>
          </a:prstGeom>
        </p:spPr>
      </p:pic>
    </p:spTree>
    <p:extLst>
      <p:ext uri="{BB962C8B-B14F-4D97-AF65-F5344CB8AC3E}">
        <p14:creationId xmlns:p14="http://schemas.microsoft.com/office/powerpoint/2010/main" val="4575980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4616</TotalTime>
  <Words>898</Words>
  <Application>Microsoft Macintosh PowerPoint</Application>
  <PresentationFormat>On-screen Show (4:3)</PresentationFormat>
  <Paragraphs>59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Perception</vt:lpstr>
      <vt:lpstr>Preaching Series</vt:lpstr>
      <vt:lpstr>Focus For 2019</vt:lpstr>
      <vt:lpstr>PowerPoint Presentation</vt:lpstr>
      <vt:lpstr>Background</vt:lpstr>
      <vt:lpstr>The Corinthian Church</vt:lpstr>
      <vt:lpstr>PowerPoint Presentation</vt:lpstr>
      <vt:lpstr>Three Major Problems</vt:lpstr>
      <vt:lpstr>Divisions In The Church</vt:lpstr>
      <vt:lpstr>Paul’s Appeal</vt:lpstr>
      <vt:lpstr>Paul’s Appeal</vt:lpstr>
      <vt:lpstr>Paul’s Appeal</vt:lpstr>
      <vt:lpstr>PowerPoint Presentation</vt:lpstr>
      <vt:lpstr>The Mind of Christ </vt:lpstr>
      <vt:lpstr>Paul’s Question</vt:lpstr>
      <vt:lpstr>The Church And Its Leaders</vt:lpstr>
      <vt:lpstr>PowerPoint Presentation</vt:lpstr>
      <vt:lpstr>Paul’s Rebuke</vt:lpstr>
      <vt:lpstr>Disorders In The Church</vt:lpstr>
      <vt:lpstr>PowerPoint Presentation</vt:lpstr>
      <vt:lpstr>I Live For Jesus Now</vt:lpstr>
      <vt:lpstr>PowerPoint Presentation</vt:lpstr>
      <vt:lpstr>The Believer’s Freedom</vt:lpstr>
      <vt:lpstr>PowerPoint Presentation</vt:lpstr>
      <vt:lpstr>PowerPoint Presentation</vt:lpstr>
      <vt:lpstr>PowerPoint Presentation</vt:lpstr>
      <vt:lpstr>Summary</vt:lpstr>
      <vt:lpstr>Summary</vt:lpstr>
      <vt:lpstr>End of Part 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GOD’S WILL FOR YOU</dc:title>
  <dc:creator>PKHEM</dc:creator>
  <cp:lastModifiedBy>Siew Ghee Chew</cp:lastModifiedBy>
  <cp:revision>76</cp:revision>
  <cp:lastPrinted>2019-05-17T13:51:52Z</cp:lastPrinted>
  <dcterms:created xsi:type="dcterms:W3CDTF">2019-01-25T01:57:35Z</dcterms:created>
  <dcterms:modified xsi:type="dcterms:W3CDTF">2019-05-18T14:33:04Z</dcterms:modified>
</cp:coreProperties>
</file>