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ClrTx/>
              <a:buSzTx/>
              <a:buNone/>
              <a:defRPr i="1" sz="2400"/>
            </a:lvl1pPr>
          </a:lstStyle>
          <a:p>
            <a:pPr/>
            <a:r>
              <a:t>–Johnny Appleseed</a:t>
            </a:r>
          </a:p>
        </p:txBody>
      </p:sp>
      <p:sp>
        <p:nvSpPr>
          <p:cNvPr id="94" name="“Type a quote here.”"/>
          <p:cNvSpPr txBox="1"/>
          <p:nvPr>
            <p:ph type="body" sz="quarter" idx="14"/>
          </p:nvPr>
        </p:nvSpPr>
        <p:spPr>
          <a:xfrm>
            <a:off x="1270000" y="4308599"/>
            <a:ext cx="10464800" cy="609776"/>
          </a:xfrm>
          <a:prstGeom prst="rect">
            <a:avLst/>
          </a:prstGeom>
        </p:spPr>
        <p:txBody>
          <a:bodyPr>
            <a:spAutoFit/>
          </a:bodyPr>
          <a:lstStyle>
            <a:lvl1pPr marL="0" indent="0" algn="ctr">
              <a:spcBef>
                <a:spcPts val="0"/>
              </a:spcBef>
              <a:buClrTx/>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19250" y="673100"/>
            <a:ext cx="9758016" cy="59055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re">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8919"/>
            <a:ext cx="5334001" cy="82169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buClrTx/>
              <a:defRPr sz="2800"/>
            </a:lvl1pPr>
            <a:lvl2pPr marL="685800" indent="-342900">
              <a:spcBef>
                <a:spcPts val="3200"/>
              </a:spcBef>
              <a:buClrTx/>
              <a:defRPr sz="2800"/>
            </a:lvl2pPr>
            <a:lvl3pPr marL="1028700" indent="-342900">
              <a:spcBef>
                <a:spcPts val="3200"/>
              </a:spcBef>
              <a:buClrTx/>
              <a:defRPr sz="2800"/>
            </a:lvl3pPr>
            <a:lvl4pPr marL="1371600" indent="-342900">
              <a:spcBef>
                <a:spcPts val="3200"/>
              </a:spcBef>
              <a:buClrTx/>
              <a:defRPr sz="2800"/>
            </a:lvl4pPr>
            <a:lvl5pPr marL="1714500" indent="-342900">
              <a:spcBef>
                <a:spcPts val="3200"/>
              </a:spcBef>
              <a:buClrTx/>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31000" y="4965700"/>
            <a:ext cx="5334000" cy="3898900"/>
          </a:xfrm>
          <a:prstGeom prst="rect">
            <a:avLst/>
          </a:prstGeom>
        </p:spPr>
        <p:txBody>
          <a:bodyPr lIns="91439" tIns="45719" rIns="91439" bIns="45719" anchor="t">
            <a:noAutofit/>
          </a:bodyPr>
          <a:lstStyle/>
          <a:p>
            <a:pPr/>
          </a:p>
        </p:txBody>
      </p:sp>
      <p:sp>
        <p:nvSpPr>
          <p:cNvPr id="84" name="Image"/>
          <p:cNvSpPr/>
          <p:nvPr>
            <p:ph type="pic" sz="quarter" idx="14"/>
          </p:nvPr>
        </p:nvSpPr>
        <p:spPr>
          <a:xfrm>
            <a:off x="6731000" y="635000"/>
            <a:ext cx="5334000" cy="3898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635000"/>
            <a:ext cx="5334000" cy="8229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Division"/>
          <p:cNvSpPr txBox="1"/>
          <p:nvPr>
            <p:ph type="ctrTitle"/>
          </p:nvPr>
        </p:nvSpPr>
        <p:spPr>
          <a:prstGeom prst="rect">
            <a:avLst/>
          </a:prstGeom>
        </p:spPr>
        <p:txBody>
          <a:bodyPr/>
          <a:lstStyle/>
          <a:p>
            <a:pPr/>
            <a:r>
              <a:t>Division</a:t>
            </a:r>
          </a:p>
        </p:txBody>
      </p:sp>
      <p:sp>
        <p:nvSpPr>
          <p:cNvPr id="120" name="1 Corinthians 1:10-31"/>
          <p:cNvSpPr txBox="1"/>
          <p:nvPr>
            <p:ph type="subTitle" sz="quarter" idx="1"/>
          </p:nvPr>
        </p:nvSpPr>
        <p:spPr>
          <a:xfrm>
            <a:off x="1270000" y="5035550"/>
            <a:ext cx="10464800" cy="1130300"/>
          </a:xfrm>
          <a:prstGeom prst="rect">
            <a:avLst/>
          </a:prstGeom>
        </p:spPr>
        <p:txBody>
          <a:bodyPr/>
          <a:lstStyle/>
          <a:p>
            <a:pPr/>
            <a:r>
              <a:t>1 Corinthians 1:10-31</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The issue…"/>
          <p:cNvSpPr txBox="1"/>
          <p:nvPr>
            <p:ph type="title"/>
          </p:nvPr>
        </p:nvSpPr>
        <p:spPr>
          <a:prstGeom prst="rect">
            <a:avLst/>
          </a:prstGeom>
        </p:spPr>
        <p:txBody>
          <a:bodyPr/>
          <a:lstStyle/>
          <a:p>
            <a:pPr/>
            <a:r>
              <a:t>The issue</a:t>
            </a:r>
          </a:p>
          <a:p>
            <a:pPr>
              <a:defRPr sz="4000"/>
            </a:pPr>
            <a:r>
              <a:t>1 Co 1:10-12</a:t>
            </a:r>
          </a:p>
        </p:txBody>
      </p:sp>
      <p:sp>
        <p:nvSpPr>
          <p:cNvPr id="123" name="I appeal to you, brothers and sisters, in the name of our Lord Jesus Christ, that all of you agree with one another in what you say and that there be no divisions among you, but you be perfectly united in mind and thought.…"/>
          <p:cNvSpPr txBox="1"/>
          <p:nvPr>
            <p:ph type="body" idx="1"/>
          </p:nvPr>
        </p:nvSpPr>
        <p:spPr>
          <a:prstGeom prst="rect">
            <a:avLst/>
          </a:prstGeom>
        </p:spPr>
        <p:txBody>
          <a:bodyPr/>
          <a:lstStyle/>
          <a:p>
            <a:pPr marL="0" indent="0">
              <a:buSzTx/>
              <a:buNone/>
            </a:pPr>
            <a:r>
              <a:t>I appeal to you, brothers and sisters, in the name of our Lord Jesus Christ, that all of you agree with one another in what you say and that there be no divisions among you, but you be perfectly united in mind and thought.  </a:t>
            </a:r>
          </a:p>
          <a:p>
            <a:pPr marL="0" indent="0">
              <a:buSzTx/>
              <a:buNone/>
            </a:pPr>
            <a:r>
              <a:t>My brothers and sisters, some from Chloe’s household have informed me that there are quarrels among you.</a:t>
            </a:r>
          </a:p>
          <a:p>
            <a:pPr marL="0" indent="0">
              <a:buSzTx/>
              <a:buNone/>
            </a:pPr>
            <a:r>
              <a:t>What I mean is this: One of you says, “I follow Paul”; another, “I follow Apollos”, another, “I follow Cephas”, still another, “I follow Christ.”</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Rebuke &amp; Redirection…"/>
          <p:cNvSpPr txBox="1"/>
          <p:nvPr>
            <p:ph type="title"/>
          </p:nvPr>
        </p:nvSpPr>
        <p:spPr>
          <a:prstGeom prst="rect">
            <a:avLst/>
          </a:prstGeom>
        </p:spPr>
        <p:txBody>
          <a:bodyPr/>
          <a:lstStyle/>
          <a:p>
            <a:pPr/>
            <a:r>
              <a:t>Rebuke &amp; Redirection</a:t>
            </a:r>
          </a:p>
          <a:p>
            <a:pPr>
              <a:defRPr sz="4000"/>
            </a:pPr>
            <a:r>
              <a:t>1 Co 1:13-17</a:t>
            </a:r>
          </a:p>
        </p:txBody>
      </p:sp>
      <p:sp>
        <p:nvSpPr>
          <p:cNvPr id="126" name="Is Christ divided? Was Paul crucified for you? Were you baptised in the name of Paul?…"/>
          <p:cNvSpPr txBox="1"/>
          <p:nvPr>
            <p:ph type="body" idx="1"/>
          </p:nvPr>
        </p:nvSpPr>
        <p:spPr>
          <a:prstGeom prst="rect">
            <a:avLst/>
          </a:prstGeom>
        </p:spPr>
        <p:txBody>
          <a:bodyPr/>
          <a:lstStyle/>
          <a:p>
            <a:pPr marL="0" indent="0">
              <a:buSzTx/>
              <a:buNone/>
            </a:pPr>
            <a:r>
              <a:t>Is Christ divided? Was Paul crucified for you? Were you baptised in the name of Paul?</a:t>
            </a:r>
          </a:p>
          <a:p>
            <a:pPr marL="0" indent="0">
              <a:buSzTx/>
              <a:buNone/>
            </a:pPr>
            <a:r>
              <a:t>I thank God that I did not baptise any of you except Crispus and Gaius, so no one can say that you were baptised in my name. (Yes, I also baptised the household of Stephanas; beyond that, I don’t remember if I baptised anyone else.)</a:t>
            </a:r>
          </a:p>
          <a:p>
            <a:pPr marL="0" indent="0">
              <a:buSzTx/>
              <a:buNone/>
            </a:pPr>
            <a:r>
              <a:t>For Christ did not send me to baptise, but to preach the gospel — not with wisdom and eloquence, lest the cross of Christ be emptied of its power.</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The Pure Gospel…"/>
          <p:cNvSpPr txBox="1"/>
          <p:nvPr>
            <p:ph type="title"/>
          </p:nvPr>
        </p:nvSpPr>
        <p:spPr>
          <a:prstGeom prst="rect">
            <a:avLst/>
          </a:prstGeom>
        </p:spPr>
        <p:txBody>
          <a:bodyPr/>
          <a:lstStyle/>
          <a:p>
            <a:pPr/>
            <a:r>
              <a:t>The Pure Gospel</a:t>
            </a:r>
          </a:p>
          <a:p>
            <a:pPr>
              <a:defRPr sz="4000"/>
            </a:pPr>
            <a:r>
              <a:t>1 Co 1:18-24</a:t>
            </a:r>
          </a:p>
        </p:txBody>
      </p:sp>
      <p:sp>
        <p:nvSpPr>
          <p:cNvPr id="129" name="For the message of the cross is foolishness to those who are perishing, but to us who are being saved it is the power of God.  For it is written: “I will destroy the wisdom of the wise; the intelligence of the intelligent I will frustrate.”…"/>
          <p:cNvSpPr txBox="1"/>
          <p:nvPr>
            <p:ph type="body" idx="1"/>
          </p:nvPr>
        </p:nvSpPr>
        <p:spPr>
          <a:prstGeom prst="rect">
            <a:avLst/>
          </a:prstGeom>
        </p:spPr>
        <p:txBody>
          <a:bodyPr/>
          <a:lstStyle/>
          <a:p>
            <a:pPr marL="0" indent="0" defTabSz="455675">
              <a:spcBef>
                <a:spcPts val="3200"/>
              </a:spcBef>
              <a:buSzTx/>
              <a:buNone/>
              <a:defRPr sz="2496"/>
            </a:pPr>
            <a:r>
              <a:t>For the message of the cross is foolishness to those who are perishing, but to us who are being saved it is the power of God.  For it is written: “I will destroy the wisdom of the wise; the intelligence of the intelligent I will frustrate.”</a:t>
            </a:r>
          </a:p>
          <a:p>
            <a:pPr marL="0" indent="0" defTabSz="455675">
              <a:spcBef>
                <a:spcPts val="3200"/>
              </a:spcBef>
              <a:buSzTx/>
              <a:buNone/>
              <a:defRPr sz="2496"/>
            </a:pPr>
            <a:r>
              <a:t>Where is the wise person? Where is the teacher of the law? Where is the philosopher of this age? Has not God made foolish the wisdom of the world?</a:t>
            </a:r>
          </a:p>
          <a:p>
            <a:pPr marL="0" indent="0" defTabSz="455675">
              <a:spcBef>
                <a:spcPts val="3200"/>
              </a:spcBef>
              <a:buSzTx/>
              <a:buNone/>
              <a:defRPr sz="2496"/>
            </a:pPr>
            <a:r>
              <a:t>For since in the wisdom of God the world through its wisdom did not know him, God was pleased through the foolishness of what was preached to save those who believe.</a:t>
            </a:r>
          </a:p>
          <a:p>
            <a:pPr marL="0" indent="0" defTabSz="455675">
              <a:spcBef>
                <a:spcPts val="3200"/>
              </a:spcBef>
              <a:buSzTx/>
              <a:buNone/>
              <a:defRPr sz="2496"/>
            </a:pPr>
            <a:r>
              <a:t>Jews demand signs and Greeks look for wisdom, but we preach Christ crucified: stumbling block to Jews and foolishness to Gentiles, but to those whom God has called, both Jews and Greeks, Christ the power of God. And the wisdom of God.</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Foolishness &amp; Pride…"/>
          <p:cNvSpPr txBox="1"/>
          <p:nvPr>
            <p:ph type="title"/>
          </p:nvPr>
        </p:nvSpPr>
        <p:spPr>
          <a:prstGeom prst="rect">
            <a:avLst/>
          </a:prstGeom>
        </p:spPr>
        <p:txBody>
          <a:bodyPr/>
          <a:lstStyle/>
          <a:p>
            <a:pPr/>
            <a:r>
              <a:t>Foolishness &amp; Pride</a:t>
            </a:r>
          </a:p>
          <a:p>
            <a:pPr>
              <a:defRPr sz="4000"/>
            </a:pPr>
            <a:r>
              <a:t>1 Co 1:25-28</a:t>
            </a:r>
          </a:p>
        </p:txBody>
      </p:sp>
      <p:sp>
        <p:nvSpPr>
          <p:cNvPr id="132" name="For the foolishness of God is wiser than human wisdom, and the weakness of God is stronger than human strength.…"/>
          <p:cNvSpPr txBox="1"/>
          <p:nvPr>
            <p:ph type="body" idx="1"/>
          </p:nvPr>
        </p:nvSpPr>
        <p:spPr>
          <a:prstGeom prst="rect">
            <a:avLst/>
          </a:prstGeom>
        </p:spPr>
        <p:txBody>
          <a:bodyPr/>
          <a:lstStyle/>
          <a:p>
            <a:pPr marL="0" indent="0">
              <a:buSzTx/>
              <a:buNone/>
            </a:pPr>
            <a:r>
              <a:t>For the foolishness of God is wiser than human wisdom, and the weakness of God is stronger than human strength.</a:t>
            </a:r>
          </a:p>
          <a:p>
            <a:pPr marL="0" indent="0">
              <a:buSzTx/>
              <a:buNone/>
            </a:pPr>
            <a:r>
              <a:t>Brothers and sisters, think of what you were when you were called.  Not many of you were wise by human standards; not many were influential; not many were of noble birth.</a:t>
            </a:r>
          </a:p>
          <a:p>
            <a:pPr marL="0" indent="0">
              <a:buSzTx/>
              <a:buNone/>
            </a:pPr>
            <a:r>
              <a:t>But God chose the foolish things of the world to shame the wise; God chose the weak things of the world to shame the strong.  God chose the lowly things of this world and the despised things — and the things that are not — to nullify the things that are,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So Boast…"/>
          <p:cNvSpPr txBox="1"/>
          <p:nvPr>
            <p:ph type="title"/>
          </p:nvPr>
        </p:nvSpPr>
        <p:spPr>
          <a:prstGeom prst="rect">
            <a:avLst/>
          </a:prstGeom>
        </p:spPr>
        <p:txBody>
          <a:bodyPr/>
          <a:lstStyle/>
          <a:p>
            <a:pPr/>
            <a:r>
              <a:t>So Boast</a:t>
            </a:r>
          </a:p>
          <a:p>
            <a:pPr>
              <a:defRPr sz="4000"/>
            </a:pPr>
            <a:r>
              <a:t>1 Co 1:29-31</a:t>
            </a:r>
          </a:p>
        </p:txBody>
      </p:sp>
      <p:sp>
        <p:nvSpPr>
          <p:cNvPr id="135" name="So that no one may boast before him.…"/>
          <p:cNvSpPr txBox="1"/>
          <p:nvPr>
            <p:ph type="body" idx="1"/>
          </p:nvPr>
        </p:nvSpPr>
        <p:spPr>
          <a:prstGeom prst="rect">
            <a:avLst/>
          </a:prstGeom>
        </p:spPr>
        <p:txBody>
          <a:bodyPr/>
          <a:lstStyle/>
          <a:p>
            <a:pPr marL="0" indent="0">
              <a:buSzTx/>
              <a:buNone/>
            </a:pPr>
            <a:r>
              <a:t>So that no one may boast before him.</a:t>
            </a:r>
          </a:p>
          <a:p>
            <a:pPr marL="0" indent="0">
              <a:buSzTx/>
              <a:buNone/>
            </a:pPr>
            <a:r>
              <a:t>It is because of him that you are in Christ Jesus, who has become for us wisdom from God — that is, our righteousness, holiness and redemption.</a:t>
            </a:r>
          </a:p>
          <a:p>
            <a:pPr marL="0" indent="0">
              <a:buSzTx/>
              <a:buNone/>
            </a:pPr>
            <a:r>
              <a:t>Therefore, as it is written: “Let the one who boasts boast in the Lord.”</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