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6" r:id="rId8"/>
    <p:sldId id="261" r:id="rId9"/>
    <p:sldId id="263" r:id="rId10"/>
    <p:sldId id="282" r:id="rId11"/>
    <p:sldId id="283" r:id="rId12"/>
    <p:sldId id="284" r:id="rId13"/>
    <p:sldId id="268" r:id="rId14"/>
    <p:sldId id="264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65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14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Acts+2:32-33&amp;version=NKJ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Acts+2:38-39&amp;version=NKJV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Luke+11:9-13&amp;version=NKJV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Matt+5:43-48&amp;version=NKJV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Matt+5:43-48&amp;version=NKJ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Luke+6:45&amp;version=NKJV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Acts+2:1-4&amp;version=NKJ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EAF497-AF19-4973-BB57-5E49F1833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793537"/>
          </a:xfrm>
        </p:spPr>
        <p:txBody>
          <a:bodyPr/>
          <a:lstStyle/>
          <a:p>
            <a:pPr algn="ctr"/>
            <a:r>
              <a:rPr lang="en-MY" b="1" dirty="0"/>
              <a:t>Power  from on High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7647619-F16D-4CE4-82B0-D5D3DAE15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138367"/>
            <a:ext cx="8825658" cy="1500433"/>
          </a:xfrm>
        </p:spPr>
        <p:txBody>
          <a:bodyPr>
            <a:normAutofit/>
          </a:bodyPr>
          <a:lstStyle/>
          <a:p>
            <a:pPr algn="ctr"/>
            <a:r>
              <a:rPr lang="en-MY" b="1" i="1" u="sng" cap="none" dirty="0"/>
              <a:t>Acts 1:8 </a:t>
            </a:r>
          </a:p>
          <a:p>
            <a:pPr algn="ctr"/>
            <a:r>
              <a:rPr lang="en-MY" b="1" i="1" cap="none" baseline="30000" dirty="0"/>
              <a:t>8 </a:t>
            </a:r>
            <a:r>
              <a:rPr lang="en-MY" b="1" i="1" cap="none" dirty="0"/>
              <a:t>but you shall receive power when the Holy Spirit has come upon you; and you shall be witnesses to Me in Jerusalem, and in all Judea and Samaria, and to the end of the earth.</a:t>
            </a:r>
            <a:endParaRPr lang="en-MY" cap="none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2304702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34B3C4-3264-4EF6-AD27-89E6C5C92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u="sng" dirty="0"/>
              <a:t>Acts 2: 32-33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897B2C-1863-4265-8C1D-80F14810F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baseline="30000" dirty="0"/>
              <a:t>32 </a:t>
            </a:r>
            <a:r>
              <a:rPr lang="en-US" sz="2800" dirty="0"/>
              <a:t>This Jesus God has raised up, of which we are all witnesses. </a:t>
            </a:r>
            <a:r>
              <a:rPr lang="en-US" sz="2800" b="1" baseline="30000" dirty="0"/>
              <a:t>33 </a:t>
            </a:r>
            <a:r>
              <a:rPr lang="en-US" sz="2800" dirty="0"/>
              <a:t>Therefore being exalted </a:t>
            </a:r>
            <a:r>
              <a:rPr lang="en-US" sz="2800" baseline="30000" dirty="0"/>
              <a:t>[</a:t>
            </a:r>
            <a:r>
              <a:rPr lang="en-US" sz="2800" baseline="30000" dirty="0">
                <a:hlinkClick r:id="rId2" tooltip="See footnote a"/>
              </a:rPr>
              <a:t>a</a:t>
            </a:r>
            <a:r>
              <a:rPr lang="en-US" sz="2800" baseline="30000" dirty="0"/>
              <a:t>]</a:t>
            </a:r>
            <a:r>
              <a:rPr lang="en-US" sz="2800" dirty="0"/>
              <a:t>to the right hand of God, and having received from the Father the promise of the Holy Spirit, He poured out this which you now see and hear.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xmlns="" val="346102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F8F701-539B-4147-92E0-12C8DC8F5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Acts 2:38-39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5A75A3-A3BB-4CCC-BC86-C7A94D12B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baseline="30000" dirty="0"/>
              <a:t>38 </a:t>
            </a:r>
            <a:r>
              <a:rPr lang="en-US" sz="2800" dirty="0"/>
              <a:t>Then Peter said to them, “Repent, and let every one of you be baptized in the name of Jesus Christ for the </a:t>
            </a:r>
            <a:r>
              <a:rPr lang="en-US" sz="2800" baseline="30000" dirty="0"/>
              <a:t>[</a:t>
            </a:r>
            <a:r>
              <a:rPr lang="en-US" sz="2800" baseline="30000" dirty="0">
                <a:hlinkClick r:id="rId2" tooltip="See footnote a"/>
              </a:rPr>
              <a:t>a</a:t>
            </a:r>
            <a:r>
              <a:rPr lang="en-US" sz="2800" baseline="30000" dirty="0"/>
              <a:t>]</a:t>
            </a:r>
            <a:r>
              <a:rPr lang="en-US" sz="2800" dirty="0"/>
              <a:t>remission of sins; and you shall receive the gift of the Holy Spirit. </a:t>
            </a:r>
            <a:r>
              <a:rPr lang="en-US" sz="2800" b="1" baseline="30000" dirty="0"/>
              <a:t>39 </a:t>
            </a:r>
            <a:r>
              <a:rPr lang="en-US" sz="2800" dirty="0"/>
              <a:t>For the promise is to you and to your children, and to all who are afar off, as many as the Lord our God will call.”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xmlns="" val="2857252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24F82E-7AB5-4B8B-9A42-B93B4BC85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Luke 11:9-13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1E0183-8014-42D7-BC8D-7ACD12DF8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28421"/>
            <a:ext cx="10072370" cy="369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baseline="30000" dirty="0"/>
              <a:t>9 </a:t>
            </a:r>
            <a:r>
              <a:rPr lang="en-US" sz="2400" dirty="0"/>
              <a:t>“So I say to you, ask, and it will be given to you; seek, and you will find; knock, and it will be opened to you. </a:t>
            </a:r>
            <a:r>
              <a:rPr lang="en-US" sz="2400" b="1" baseline="30000" dirty="0"/>
              <a:t>10 </a:t>
            </a:r>
            <a:r>
              <a:rPr lang="en-US" sz="2400" dirty="0"/>
              <a:t>For everyone who asks receives, and he who seeks finds, and to him who knocks it will be opened. </a:t>
            </a:r>
            <a:r>
              <a:rPr lang="en-US" sz="2400" b="1" baseline="30000" dirty="0"/>
              <a:t>11 </a:t>
            </a:r>
            <a:r>
              <a:rPr lang="en-US" sz="2400" dirty="0"/>
              <a:t>If a son asks for </a:t>
            </a:r>
            <a:r>
              <a:rPr lang="en-US" sz="2400" baseline="30000" dirty="0"/>
              <a:t>[</a:t>
            </a:r>
            <a:r>
              <a:rPr lang="en-US" sz="2400" baseline="30000" dirty="0">
                <a:hlinkClick r:id="rId2" tooltip="See footnote a"/>
              </a:rPr>
              <a:t>a</a:t>
            </a:r>
            <a:r>
              <a:rPr lang="en-US" sz="2400" baseline="30000" dirty="0"/>
              <a:t>]</a:t>
            </a:r>
            <a:r>
              <a:rPr lang="en-US" sz="2400" dirty="0"/>
              <a:t>bread from any father among you, will he give him a stone? Or if </a:t>
            </a:r>
            <a:r>
              <a:rPr lang="en-US" sz="2400" i="1" dirty="0"/>
              <a:t>he asks</a:t>
            </a:r>
            <a:r>
              <a:rPr lang="en-US" sz="2400" dirty="0"/>
              <a:t> for a fish, will he give him a serpent instead of a fish? </a:t>
            </a:r>
            <a:r>
              <a:rPr lang="en-US" sz="2400" b="1" baseline="30000" dirty="0"/>
              <a:t>12 </a:t>
            </a:r>
            <a:r>
              <a:rPr lang="en-US" sz="2400" dirty="0"/>
              <a:t>Or if he asks for an egg, will he offer him a scorpion?</a:t>
            </a:r>
            <a:r>
              <a:rPr lang="en-US" sz="2400" b="1" baseline="30000" dirty="0"/>
              <a:t>13 </a:t>
            </a:r>
            <a:r>
              <a:rPr lang="en-US" sz="2400" b="1" dirty="0"/>
              <a:t>If you then, being evil, know how to give good gifts to your children, how much more will </a:t>
            </a:r>
            <a:r>
              <a:rPr lang="en-US" sz="2400" b="1" i="1" dirty="0"/>
              <a:t>your</a:t>
            </a:r>
            <a:r>
              <a:rPr lang="en-US" sz="2400" b="1" dirty="0"/>
              <a:t> heavenly Father give the Holy Spirit to those who ask Him!”</a:t>
            </a:r>
          </a:p>
          <a:p>
            <a:pPr marL="0" indent="0">
              <a:buNone/>
            </a:pP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xmlns="" val="373456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3734E2-8CAE-4ABA-B4EE-E917450E8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/>
          <a:p>
            <a:r>
              <a:rPr lang="en-MY" dirty="0" err="1"/>
              <a:t>N.b.</a:t>
            </a:r>
            <a:r>
              <a:rPr lang="en-MY" dirty="0"/>
              <a:t>  The Person of the Holy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7EF2FA-9E41-452E-B90B-B49C9C66C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MY" sz="2800" dirty="0"/>
              <a:t>“I believe the Holy Spirit is one of the most ignored persons in the church.”</a:t>
            </a:r>
          </a:p>
          <a:p>
            <a:pPr marL="0" indent="0">
              <a:buNone/>
            </a:pPr>
            <a:r>
              <a:rPr lang="en-MY" dirty="0"/>
              <a:t>                                                                                                   - John </a:t>
            </a:r>
            <a:r>
              <a:rPr lang="en-MY" dirty="0" err="1"/>
              <a:t>Bevere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3946729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916DED-D7C5-442C-A5BA-FCAFD5D02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2. Preparation for the Power (Oops!)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23D1FA-4024-46D6-B119-C5C76D63B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MY" sz="3200" b="1" dirty="0" err="1"/>
              <a:t>i</a:t>
            </a:r>
            <a:r>
              <a:rPr lang="en-MY" sz="3200" b="1" dirty="0"/>
              <a:t>)    Obedience </a:t>
            </a:r>
          </a:p>
          <a:p>
            <a:pPr marL="0" indent="0">
              <a:buNone/>
            </a:pPr>
            <a:r>
              <a:rPr lang="en-MY" sz="3200" b="1" dirty="0"/>
              <a:t>ii)   Oneness</a:t>
            </a:r>
          </a:p>
          <a:p>
            <a:pPr marL="0" indent="0">
              <a:buNone/>
            </a:pPr>
            <a:r>
              <a:rPr lang="en-MY" sz="3200" b="1" dirty="0"/>
              <a:t>iii)  Prayer </a:t>
            </a:r>
          </a:p>
          <a:p>
            <a:pPr marL="0" indent="0">
              <a:buNone/>
            </a:pPr>
            <a:r>
              <a:rPr lang="en-MY" sz="3200" b="1" dirty="0"/>
              <a:t>iv)  Surrender</a:t>
            </a:r>
          </a:p>
        </p:txBody>
      </p:sp>
    </p:spTree>
    <p:extLst>
      <p:ext uri="{BB962C8B-B14F-4D97-AF65-F5344CB8AC3E}">
        <p14:creationId xmlns:p14="http://schemas.microsoft.com/office/powerpoint/2010/main" xmlns="" val="641806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730649-5905-40AD-BCCA-8987F22AB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err="1"/>
              <a:t>i</a:t>
            </a:r>
            <a:r>
              <a:rPr lang="en-MY" dirty="0"/>
              <a:t>)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123885-B790-4748-B120-53CA7464D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MY" sz="2800" b="1" u="sng" dirty="0"/>
              <a:t>Acts 1:12 </a:t>
            </a:r>
            <a:endParaRPr lang="en-MY" sz="2800" dirty="0"/>
          </a:p>
          <a:p>
            <a:pPr marL="0" indent="0">
              <a:buNone/>
            </a:pPr>
            <a:r>
              <a:rPr lang="en-MY" sz="2800" b="1" baseline="30000" dirty="0"/>
              <a:t>12 </a:t>
            </a:r>
            <a:r>
              <a:rPr lang="en-MY" sz="2800" dirty="0"/>
              <a:t>Then they returned to Jerusalem from the mount called Olivet, which is near Jerusalem, a Sabbath day’s journey. 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3711841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0AEA94-42D8-4EF5-8AC3-71A9E329B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ii) Oneness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A10F99-5E95-4648-91F6-48D32ADF5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281287"/>
            <a:ext cx="10110077" cy="37385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MY" sz="2800" b="1" u="sng" dirty="0"/>
              <a:t>Acts 1: 13-14 </a:t>
            </a:r>
            <a:endParaRPr lang="en-MY" sz="2800" dirty="0"/>
          </a:p>
          <a:p>
            <a:pPr marL="0" indent="0">
              <a:buNone/>
            </a:pPr>
            <a:r>
              <a:rPr lang="en-MY" sz="2800" b="1" i="1" baseline="30000" dirty="0"/>
              <a:t>13 </a:t>
            </a:r>
            <a:r>
              <a:rPr lang="en-MY" sz="2800" b="1" i="1" dirty="0"/>
              <a:t>And when they had entered, they went up into the upper room where they were staying:</a:t>
            </a:r>
            <a:r>
              <a:rPr lang="en-MY" sz="2800" dirty="0"/>
              <a:t> Peter, James, John, and Andrew; Philip and Thomas; Bartholomew and Matthew; James </a:t>
            </a:r>
            <a:r>
              <a:rPr lang="en-MY" sz="2800" i="1" dirty="0"/>
              <a:t>the son</a:t>
            </a:r>
            <a:r>
              <a:rPr lang="en-MY" sz="2800" dirty="0"/>
              <a:t> of Alphaeus and Simon the Zealot; and Judas </a:t>
            </a:r>
            <a:r>
              <a:rPr lang="en-MY" sz="2800" i="1" dirty="0"/>
              <a:t>the son</a:t>
            </a:r>
            <a:r>
              <a:rPr lang="en-MY" sz="2800" dirty="0"/>
              <a:t> of James.</a:t>
            </a:r>
          </a:p>
          <a:p>
            <a:pPr marL="0" indent="0">
              <a:buNone/>
            </a:pPr>
            <a:r>
              <a:rPr lang="en-MY" sz="2800" b="1" i="1" baseline="30000" dirty="0"/>
              <a:t>14 </a:t>
            </a:r>
            <a:r>
              <a:rPr lang="en-MY" sz="2800" b="1" i="1" dirty="0"/>
              <a:t>These all continued with one accord in prayer and supplication, with the women and Mary the mother of Jesus, and with His brothers.</a:t>
            </a:r>
            <a:endParaRPr lang="en-MY" sz="2800" dirty="0"/>
          </a:p>
          <a:p>
            <a:pPr marL="0" indent="0">
              <a:buNone/>
            </a:pP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xmlns="" val="3121501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77861D-E501-438A-A689-FD32762B0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A839C7-F1BF-4CBC-A25B-6DBA67A1D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864980" cy="34163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MY" sz="3000" b="1" u="sng" dirty="0"/>
              <a:t>Matthew 6: 12</a:t>
            </a:r>
            <a:endParaRPr lang="en-MY" sz="3000" dirty="0"/>
          </a:p>
          <a:p>
            <a:pPr marL="0" indent="0">
              <a:buNone/>
            </a:pPr>
            <a:r>
              <a:rPr lang="en-MY" sz="3000" dirty="0"/>
              <a:t>And forgive us our debts, As we forgive our debtors.</a:t>
            </a:r>
          </a:p>
          <a:p>
            <a:pPr marL="0" indent="0">
              <a:buNone/>
            </a:pPr>
            <a:r>
              <a:rPr lang="en-MY" sz="3000" b="1" u="sng" dirty="0"/>
              <a:t>Matthew 6:14-15</a:t>
            </a:r>
            <a:endParaRPr lang="en-MY" sz="3000" dirty="0"/>
          </a:p>
          <a:p>
            <a:pPr marL="0" indent="0">
              <a:buNone/>
            </a:pPr>
            <a:r>
              <a:rPr lang="en-MY" sz="3000" b="1" baseline="30000" dirty="0"/>
              <a:t>14 </a:t>
            </a:r>
            <a:r>
              <a:rPr lang="en-MY" sz="3000" dirty="0"/>
              <a:t>“For if you forgive men their trespasses, your heavenly Father will also forgive you. </a:t>
            </a:r>
            <a:r>
              <a:rPr lang="en-MY" sz="3000" b="1" baseline="30000" dirty="0"/>
              <a:t>15 </a:t>
            </a:r>
            <a:r>
              <a:rPr lang="en-MY" sz="3000" dirty="0"/>
              <a:t>But if you do not forgive men their trespasses, neither will your Father forgive your trespasses.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2064973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947465-7355-4465-8587-A46EB46E0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89D50A-8B34-469D-B826-A2763682E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30458"/>
            <a:ext cx="9855553" cy="38893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MY" sz="2800" b="1" u="sng" dirty="0"/>
              <a:t>Matthew 5:43-48</a:t>
            </a:r>
            <a:endParaRPr lang="en-MY" sz="2800" dirty="0"/>
          </a:p>
          <a:p>
            <a:pPr marL="0" indent="0">
              <a:buNone/>
            </a:pPr>
            <a:r>
              <a:rPr lang="en-MY" sz="2800" b="1" baseline="30000" dirty="0"/>
              <a:t>43 </a:t>
            </a:r>
            <a:r>
              <a:rPr lang="en-MY" sz="2800" dirty="0"/>
              <a:t>“You have heard that it was said, ‘You shall love your </a:t>
            </a:r>
            <a:r>
              <a:rPr lang="en-MY" sz="2800" dirty="0" err="1"/>
              <a:t>neighbor</a:t>
            </a:r>
            <a:r>
              <a:rPr lang="en-MY" sz="2800" dirty="0"/>
              <a:t> and hate your enemy.’ </a:t>
            </a:r>
            <a:r>
              <a:rPr lang="en-MY" sz="2800" b="1" baseline="30000" dirty="0"/>
              <a:t>44 </a:t>
            </a:r>
            <a:r>
              <a:rPr lang="en-MY" sz="2800" baseline="30000" dirty="0"/>
              <a:t>[</a:t>
            </a:r>
            <a:r>
              <a:rPr lang="en-MY" sz="2800" u="sng" baseline="30000" dirty="0">
                <a:hlinkClick r:id="rId2" tooltip="See footnote a"/>
              </a:rPr>
              <a:t>a</a:t>
            </a:r>
            <a:r>
              <a:rPr lang="en-MY" sz="2800" baseline="30000" dirty="0"/>
              <a:t>]</a:t>
            </a:r>
            <a:r>
              <a:rPr lang="en-MY" sz="2800" dirty="0"/>
              <a:t>But I say to you, love your enemies, bless those who curse you, do good to those who hate you, and pray for those who spitefully use you and persecute you, </a:t>
            </a:r>
            <a:r>
              <a:rPr lang="en-MY" sz="2800" b="1" baseline="30000" dirty="0"/>
              <a:t>45 </a:t>
            </a:r>
            <a:r>
              <a:rPr lang="en-MY" sz="2800" dirty="0"/>
              <a:t>that you may be sons of your Father in heaven; for He makes His sun rise on the evil and on the good, and sends rain on the just and on the unjust. </a:t>
            </a:r>
          </a:p>
        </p:txBody>
      </p:sp>
    </p:spTree>
    <p:extLst>
      <p:ext uri="{BB962C8B-B14F-4D97-AF65-F5344CB8AC3E}">
        <p14:creationId xmlns:p14="http://schemas.microsoft.com/office/powerpoint/2010/main" xmlns="" val="2889620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145961-9921-458A-B0A9-1A9C2F712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FC14F6-A401-4544-B3A7-D8CCBB437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MY" sz="2800" b="1" baseline="30000" dirty="0"/>
              <a:t>46 </a:t>
            </a:r>
            <a:r>
              <a:rPr lang="en-MY" sz="2800" dirty="0"/>
              <a:t>For if you love those who love you, what reward have you? Do not even the tax collectors do the same? </a:t>
            </a:r>
            <a:r>
              <a:rPr lang="en-MY" sz="2800" b="1" baseline="30000" dirty="0"/>
              <a:t>47 </a:t>
            </a:r>
            <a:r>
              <a:rPr lang="en-MY" sz="2800" dirty="0"/>
              <a:t>And if you greet your </a:t>
            </a:r>
            <a:r>
              <a:rPr lang="en-MY" sz="2800" baseline="30000" dirty="0"/>
              <a:t>[</a:t>
            </a:r>
            <a:r>
              <a:rPr lang="en-MY" sz="2800" u="sng" baseline="30000" dirty="0">
                <a:hlinkClick r:id="rId2" tooltip="See footnote b"/>
              </a:rPr>
              <a:t>b</a:t>
            </a:r>
            <a:r>
              <a:rPr lang="en-MY" sz="2800" baseline="30000" dirty="0"/>
              <a:t>]</a:t>
            </a:r>
            <a:r>
              <a:rPr lang="en-MY" sz="2800" dirty="0"/>
              <a:t>brethren only, what do you do more </a:t>
            </a:r>
            <a:r>
              <a:rPr lang="en-MY" sz="2800" i="1" dirty="0"/>
              <a:t>than others?</a:t>
            </a:r>
            <a:r>
              <a:rPr lang="en-MY" sz="2800" dirty="0"/>
              <a:t> Do not even the </a:t>
            </a:r>
            <a:r>
              <a:rPr lang="en-MY" sz="2800" baseline="30000" dirty="0"/>
              <a:t>[</a:t>
            </a:r>
            <a:r>
              <a:rPr lang="en-MY" sz="2800" u="sng" baseline="30000" dirty="0">
                <a:hlinkClick r:id="rId2" tooltip="See footnote c"/>
              </a:rPr>
              <a:t>c</a:t>
            </a:r>
            <a:r>
              <a:rPr lang="en-MY" sz="2800" baseline="30000" dirty="0"/>
              <a:t>]</a:t>
            </a:r>
            <a:r>
              <a:rPr lang="en-MY" sz="2800" dirty="0"/>
              <a:t>tax collectors do so? </a:t>
            </a:r>
            <a:r>
              <a:rPr lang="en-MY" sz="2800" b="1" baseline="30000" dirty="0"/>
              <a:t>48 </a:t>
            </a:r>
            <a:r>
              <a:rPr lang="en-MY" sz="2800" dirty="0"/>
              <a:t>Therefore you shall be perfect, just as your Father in heaven is perfect.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1674692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5A993E-BC49-4C1F-9C27-D82C17F30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Acts 1:4-8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52F2E4-DAED-4FEA-BEBD-ABE944F03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306" y="2516957"/>
            <a:ext cx="9271091" cy="35028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MY" sz="3200" b="1" baseline="30000" dirty="0"/>
              <a:t>4 </a:t>
            </a:r>
            <a:r>
              <a:rPr lang="en-MY" sz="3200" dirty="0"/>
              <a:t>And being assembled together with </a:t>
            </a:r>
            <a:r>
              <a:rPr lang="en-MY" sz="3200" i="1" dirty="0"/>
              <a:t>them,</a:t>
            </a:r>
            <a:r>
              <a:rPr lang="en-MY" sz="3200" dirty="0"/>
              <a:t> He commanded them not to depart from Jerusalem, but to </a:t>
            </a:r>
            <a:r>
              <a:rPr lang="en-MY" sz="3200" b="1" i="1" dirty="0"/>
              <a:t>wait for the Promise of the Father</a:t>
            </a:r>
            <a:r>
              <a:rPr lang="en-MY" sz="3200" b="1" dirty="0"/>
              <a:t>, </a:t>
            </a:r>
            <a:r>
              <a:rPr lang="en-MY" sz="3200" dirty="0"/>
              <a:t>“which,” </a:t>
            </a:r>
            <a:r>
              <a:rPr lang="en-MY" sz="3200" i="1" dirty="0"/>
              <a:t>He said,</a:t>
            </a:r>
            <a:r>
              <a:rPr lang="en-MY" sz="3200" dirty="0"/>
              <a:t> “you have heard from Me; </a:t>
            </a:r>
            <a:r>
              <a:rPr lang="en-MY" sz="3200" b="1" baseline="30000" dirty="0"/>
              <a:t>5 </a:t>
            </a:r>
            <a:r>
              <a:rPr lang="en-MY" sz="3200" dirty="0"/>
              <a:t>for John truly baptized with water, </a:t>
            </a:r>
            <a:r>
              <a:rPr lang="en-MY" sz="3200" b="1" i="1" dirty="0"/>
              <a:t>but you shall be baptized with the Holy Spirit</a:t>
            </a:r>
            <a:r>
              <a:rPr lang="en-MY" sz="3200" dirty="0"/>
              <a:t> not many days from now.” </a:t>
            </a:r>
          </a:p>
        </p:txBody>
      </p:sp>
    </p:spTree>
    <p:extLst>
      <p:ext uri="{BB962C8B-B14F-4D97-AF65-F5344CB8AC3E}">
        <p14:creationId xmlns:p14="http://schemas.microsoft.com/office/powerpoint/2010/main" xmlns="" val="3792918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5E5CEF-E19A-4D3C-8BBE-8D5B5FA3D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E5C84E-A35D-4FAE-A7B2-B73BB7D3C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MY" sz="2800" b="1" u="sng" dirty="0"/>
              <a:t>Luke 7:47</a:t>
            </a:r>
            <a:endParaRPr lang="en-MY" sz="2800" dirty="0"/>
          </a:p>
          <a:p>
            <a:pPr marL="0" indent="0">
              <a:buNone/>
            </a:pPr>
            <a:r>
              <a:rPr lang="en-MY" sz="2800" baseline="30000" dirty="0"/>
              <a:t>47 </a:t>
            </a:r>
            <a:r>
              <a:rPr lang="en-MY" sz="2800" dirty="0"/>
              <a:t>Therefore I say to you, her sins, which </a:t>
            </a:r>
            <a:r>
              <a:rPr lang="en-MY" sz="2800" i="1" dirty="0"/>
              <a:t>are</a:t>
            </a:r>
            <a:r>
              <a:rPr lang="en-MY" sz="2800" dirty="0"/>
              <a:t> many, are forgiven, for she loved much. </a:t>
            </a:r>
            <a:r>
              <a:rPr lang="en-MY" sz="2800" b="1" i="1" dirty="0"/>
              <a:t>But to whom little is forgiven, the same loves little.”</a:t>
            </a:r>
            <a:endParaRPr lang="en-MY" sz="2800" dirty="0"/>
          </a:p>
          <a:p>
            <a:pPr marL="0" indent="0">
              <a:buNone/>
            </a:pPr>
            <a:endParaRPr lang="en-MY" sz="2800" dirty="0"/>
          </a:p>
          <a:p>
            <a:pPr marL="0" indent="0">
              <a:buNone/>
            </a:pPr>
            <a:r>
              <a:rPr lang="en-MY" sz="2800" dirty="0"/>
              <a:t>(NLT) “I tell you, her sins—and they are many—have been forgiven, so she has shown me much love. </a:t>
            </a:r>
            <a:r>
              <a:rPr lang="en-MY" sz="2800" b="1" i="1" dirty="0"/>
              <a:t>But a person who is forgiven little shows only little love.</a:t>
            </a:r>
            <a:r>
              <a:rPr lang="en-MY" sz="2800" dirty="0"/>
              <a:t>”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16175010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B775F0-1EF7-451B-9244-BD7861462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iii) Prayer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E4333B-89D7-46B2-9F90-661D1FB50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MY" sz="2800" b="1" u="sng" dirty="0"/>
              <a:t>Acts 1:14 </a:t>
            </a:r>
            <a:endParaRPr lang="en-MY" sz="2800" u="sng" dirty="0"/>
          </a:p>
          <a:p>
            <a:pPr marL="0" indent="0">
              <a:buNone/>
            </a:pPr>
            <a:r>
              <a:rPr lang="en-MY" sz="2800" b="1" baseline="30000" dirty="0"/>
              <a:t>14 </a:t>
            </a:r>
            <a:r>
              <a:rPr lang="en-MY" sz="2800" dirty="0"/>
              <a:t>These all continued with one accord in prayer and supplication, with the women and Mary the mother of Jesus, and with His brothers. </a:t>
            </a:r>
          </a:p>
          <a:p>
            <a:pPr marL="0" indent="0">
              <a:buNone/>
            </a:pPr>
            <a:r>
              <a:rPr lang="en-MY" sz="2800" b="1" u="sng" dirty="0"/>
              <a:t>Acts 2:1</a:t>
            </a:r>
            <a:r>
              <a:rPr lang="en-MY" sz="2800" dirty="0"/>
              <a:t> </a:t>
            </a:r>
          </a:p>
          <a:p>
            <a:pPr marL="0" indent="0">
              <a:buNone/>
            </a:pPr>
            <a:r>
              <a:rPr lang="en-MY" sz="2800" dirty="0"/>
              <a:t>When the Day of Pentecost had fully come, they were all with one accord in one place.  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14785465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D6CED3-8346-42A5-8DF1-12323FA90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iii)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247D02-8340-4D47-9C20-2E20491F9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lphaLcParenR"/>
            </a:pPr>
            <a:r>
              <a:rPr lang="en-MY" sz="3200" b="1" dirty="0"/>
              <a:t>United Prayer </a:t>
            </a:r>
          </a:p>
          <a:p>
            <a:pPr>
              <a:buAutoNum type="alphaLcParenR"/>
            </a:pPr>
            <a:r>
              <a:rPr lang="en-MY" sz="3200" b="1" dirty="0"/>
              <a:t>Persistent Prayer </a:t>
            </a:r>
          </a:p>
        </p:txBody>
      </p:sp>
    </p:spTree>
    <p:extLst>
      <p:ext uri="{BB962C8B-B14F-4D97-AF65-F5344CB8AC3E}">
        <p14:creationId xmlns:p14="http://schemas.microsoft.com/office/powerpoint/2010/main" xmlns="" val="2456533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D7AD4E-C0E2-49BF-AF5A-8A8B07BFB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iv) Surrender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F5D0EB-C444-43C0-9569-4EEE90594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MY" sz="3200" b="1" u="sng" dirty="0"/>
              <a:t>Acts 2:4</a:t>
            </a:r>
            <a:endParaRPr lang="en-MY" sz="3200" dirty="0"/>
          </a:p>
          <a:p>
            <a:pPr marL="0" indent="0">
              <a:buNone/>
            </a:pPr>
            <a:r>
              <a:rPr lang="en-MY" sz="3200" b="1" baseline="30000" dirty="0"/>
              <a:t>4 </a:t>
            </a:r>
            <a:r>
              <a:rPr lang="en-MY" sz="3200" dirty="0"/>
              <a:t>And they were all filled with the Holy Spirit and began to speak with other tongues, as the Spirit gave them utterance.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1770962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C6A1B2-96A3-49A9-A095-5842AB2E0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7E4F05-C13A-40DC-9AA1-2E18A43CD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356" y="2584646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MY" sz="2800" b="1" u="sng" dirty="0"/>
              <a:t>Proverbs 6:45 </a:t>
            </a:r>
            <a:endParaRPr lang="en-MY" sz="2800" dirty="0"/>
          </a:p>
          <a:p>
            <a:pPr marL="0" indent="0">
              <a:buNone/>
            </a:pPr>
            <a:r>
              <a:rPr lang="en-MY" sz="2800" b="1" baseline="30000" dirty="0"/>
              <a:t>45 </a:t>
            </a:r>
            <a:r>
              <a:rPr lang="en-MY" sz="2800" dirty="0"/>
              <a:t>A good man out of the good treasure of his heart brings forth good; and an evil man out of the evil </a:t>
            </a:r>
            <a:r>
              <a:rPr lang="en-MY" sz="2800" baseline="30000" dirty="0"/>
              <a:t>[</a:t>
            </a:r>
            <a:r>
              <a:rPr lang="en-MY" sz="2800" baseline="30000" dirty="0">
                <a:hlinkClick r:id="rId2" tooltip="See footnote a"/>
              </a:rPr>
              <a:t>a</a:t>
            </a:r>
            <a:r>
              <a:rPr lang="en-MY" sz="2800" baseline="30000" dirty="0"/>
              <a:t>]</a:t>
            </a:r>
            <a:r>
              <a:rPr lang="en-MY" sz="2800" dirty="0"/>
              <a:t>treasure of his heart brings forth evil. For out of the abundance of the heart his mouth speaks.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2703998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C95F62-B490-41FC-86A8-F8A5ED43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3. Power with a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E8EE49-EE6E-4856-8423-62F88AE15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MY" sz="2800" b="1" u="sng" dirty="0"/>
              <a:t>Acts 1:8</a:t>
            </a:r>
            <a:endParaRPr lang="en-MY" sz="2800" dirty="0"/>
          </a:p>
          <a:p>
            <a:pPr marL="0" indent="0">
              <a:buNone/>
            </a:pPr>
            <a:r>
              <a:rPr lang="en-MY" sz="2800" b="1" i="1" baseline="30000" dirty="0"/>
              <a:t>8 </a:t>
            </a:r>
            <a:r>
              <a:rPr lang="en-MY" sz="2800" b="1" i="1" dirty="0"/>
              <a:t>But you shall receive power when the Holy Spirit has come upon you; and you shall be </a:t>
            </a:r>
            <a:r>
              <a:rPr lang="en-MY" sz="2800" b="1" i="1" u="sng" dirty="0"/>
              <a:t>WITNESSES </a:t>
            </a:r>
            <a:r>
              <a:rPr lang="en-MY" sz="2800" b="1" i="1" dirty="0"/>
              <a:t>to Me in Jerusalem, and in all Judea and Samaria, and to the end of the earth.”</a:t>
            </a:r>
            <a:endParaRPr lang="en-MY" sz="2800" dirty="0"/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1226994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FC5138-3C58-4D9E-92A8-5E174C84B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AB9264-7AC0-419D-903D-C1691FEE3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03835"/>
            <a:ext cx="9393640" cy="36159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MY" sz="3200" b="1" baseline="30000" dirty="0"/>
              <a:t>6 </a:t>
            </a:r>
            <a:r>
              <a:rPr lang="en-MY" sz="3200" dirty="0"/>
              <a:t>Therefore, when they had come together, they asked Him, saying, “Lord, will You at this time restore the kingdom to Israel?” </a:t>
            </a:r>
            <a:r>
              <a:rPr lang="en-MY" sz="3200" b="1" baseline="30000" dirty="0"/>
              <a:t>7 </a:t>
            </a:r>
            <a:r>
              <a:rPr lang="en-MY" sz="3200" dirty="0"/>
              <a:t>And He said to them, “It is not for you to know times or seasons which the Father has put in His own authority. </a:t>
            </a:r>
          </a:p>
        </p:txBody>
      </p:sp>
    </p:spTree>
    <p:extLst>
      <p:ext uri="{BB962C8B-B14F-4D97-AF65-F5344CB8AC3E}">
        <p14:creationId xmlns:p14="http://schemas.microsoft.com/office/powerpoint/2010/main" xmlns="" val="2503181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BB0152-3EC5-4453-A0DA-F91BB5D4B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0A5715-DD65-48AD-B394-670BDF481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MY" sz="3200" b="1" i="1" baseline="30000" dirty="0"/>
              <a:t>8 </a:t>
            </a:r>
            <a:r>
              <a:rPr lang="en-MY" sz="3200" b="1" i="1" dirty="0"/>
              <a:t>But you shall receive power when the Holy Spirit has come upon you; and you shall be witnesses to Me in Jerusalem, and in all Judea and Samaria, and to the end of the earth.”</a:t>
            </a:r>
            <a:endParaRPr lang="en-MY" sz="3200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2895990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9C2B12-67E0-4D35-A0D4-DD00FEDEF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Acts 2:1-4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A99ABB-11B7-4085-AFA4-9CAC607C0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177592"/>
            <a:ext cx="10072370" cy="3842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MY" sz="2800" dirty="0"/>
              <a:t>                                                                                                                                                         When the Day of Pentecost had fully come, they were all </a:t>
            </a:r>
            <a:r>
              <a:rPr lang="en-MY" sz="2800" baseline="30000" dirty="0"/>
              <a:t>[</a:t>
            </a:r>
            <a:r>
              <a:rPr lang="en-MY" sz="2800" u="sng" baseline="30000" dirty="0">
                <a:hlinkClick r:id="rId2" tooltip="See footnote a"/>
              </a:rPr>
              <a:t>a</a:t>
            </a:r>
            <a:r>
              <a:rPr lang="en-MY" sz="2800" baseline="30000" dirty="0"/>
              <a:t>]</a:t>
            </a:r>
            <a:r>
              <a:rPr lang="en-MY" sz="2800" dirty="0"/>
              <a:t>with one accord in one place. </a:t>
            </a:r>
            <a:r>
              <a:rPr lang="en-MY" sz="2800" b="1" baseline="30000" dirty="0"/>
              <a:t>2 </a:t>
            </a:r>
            <a:r>
              <a:rPr lang="en-MY" sz="2800" dirty="0"/>
              <a:t>And suddenly there came a sound from heaven, as of a rushing mighty wind, and it filled the whole house where they were sitting. </a:t>
            </a:r>
            <a:r>
              <a:rPr lang="en-MY" sz="2800" b="1" baseline="30000" dirty="0"/>
              <a:t>3 </a:t>
            </a:r>
            <a:r>
              <a:rPr lang="en-MY" sz="2800" dirty="0"/>
              <a:t>Then there appeared to them </a:t>
            </a:r>
            <a:r>
              <a:rPr lang="en-MY" sz="2800" baseline="30000" dirty="0"/>
              <a:t>[</a:t>
            </a:r>
            <a:r>
              <a:rPr lang="en-MY" sz="2800" u="sng" baseline="30000" dirty="0">
                <a:hlinkClick r:id="rId2" tooltip="See footnote b"/>
              </a:rPr>
              <a:t>b</a:t>
            </a:r>
            <a:r>
              <a:rPr lang="en-MY" sz="2800" baseline="30000" dirty="0"/>
              <a:t>]</a:t>
            </a:r>
            <a:r>
              <a:rPr lang="en-MY" sz="2800" dirty="0"/>
              <a:t>divided tongues, as of fire, and </a:t>
            </a:r>
            <a:r>
              <a:rPr lang="en-MY" sz="2800" i="1" dirty="0"/>
              <a:t>one</a:t>
            </a:r>
            <a:r>
              <a:rPr lang="en-MY" sz="2800" dirty="0"/>
              <a:t> sat upon each of them. </a:t>
            </a:r>
            <a:r>
              <a:rPr lang="en-MY" sz="2800" b="1" baseline="30000" dirty="0"/>
              <a:t>4 </a:t>
            </a:r>
            <a:r>
              <a:rPr lang="en-MY" sz="2800" dirty="0"/>
              <a:t>And they were all filled with the Holy Spirit and began to speak with other tongues, as the Spirit gave them utterance.</a:t>
            </a:r>
          </a:p>
          <a:p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xmlns="" val="2028009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21B72B-6A40-4C2E-A04A-7D9BADC7F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3 Aspects: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ACDB57-55F6-42A3-8D06-D09891C93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MY" sz="3200" b="1" dirty="0"/>
              <a:t>1. Power of the Holy Spirit</a:t>
            </a:r>
          </a:p>
          <a:p>
            <a:pPr marL="0" lvl="0" indent="0">
              <a:buNone/>
            </a:pPr>
            <a:r>
              <a:rPr lang="en-MY" sz="3200" b="1" dirty="0"/>
              <a:t>2. Preparation for the Power</a:t>
            </a:r>
          </a:p>
          <a:p>
            <a:pPr marL="0" lvl="0" indent="0">
              <a:buNone/>
            </a:pPr>
            <a:r>
              <a:rPr lang="en-MY" sz="3200" b="1" dirty="0"/>
              <a:t>3. Power with a Purpose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349080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6B2BF5-ADD6-40B3-BD15-3102B9B4D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1. The Power of the Holy Spirit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BE3DDD-3360-4BB3-A363-A9BF73FA0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892" y="2546939"/>
            <a:ext cx="8825659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MY" sz="2800" b="1" u="sng" dirty="0"/>
              <a:t>Acts 1:8a </a:t>
            </a:r>
          </a:p>
          <a:p>
            <a:pPr marL="0" indent="0">
              <a:buNone/>
            </a:pPr>
            <a:r>
              <a:rPr lang="en-MY" sz="2800" b="1" i="1" baseline="30000" dirty="0"/>
              <a:t>8 </a:t>
            </a:r>
            <a:r>
              <a:rPr lang="en-MY" sz="2800" b="1" i="1" dirty="0"/>
              <a:t>But you shall receive power when the Holy Spirit has come upon you; </a:t>
            </a:r>
            <a:endParaRPr lang="en-MY" sz="2800" b="1" dirty="0"/>
          </a:p>
        </p:txBody>
      </p:sp>
    </p:spTree>
    <p:extLst>
      <p:ext uri="{BB962C8B-B14F-4D97-AF65-F5344CB8AC3E}">
        <p14:creationId xmlns:p14="http://schemas.microsoft.com/office/powerpoint/2010/main" xmlns="" val="3349859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35A3F9-5422-4E85-A863-B79FF1F28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1670453-6889-4B87-8023-AEBB6C3C4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836700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MY" sz="2400" dirty="0"/>
              <a:t>“……..we must be careful about how we apply the narratives of Acts. One important key is to look for Luke’s purpose for including an event in Acts. If we find a theme given special attention in Acts, then we may be able to find a pattern emerging that can give us normative principles……other incidents and statements in Acts, and perhaps elsewhere in Scripture, to substantiate that </a:t>
            </a:r>
            <a:r>
              <a:rPr lang="en-MY" sz="2400" dirty="0" err="1"/>
              <a:t>normativeness</a:t>
            </a:r>
            <a:r>
              <a:rPr lang="en-MY" sz="2400" dirty="0"/>
              <a:t>.”  </a:t>
            </a:r>
          </a:p>
          <a:p>
            <a:pPr marL="0" indent="0">
              <a:buNone/>
            </a:pPr>
            <a:r>
              <a:rPr lang="en-MY" dirty="0"/>
              <a:t>                                                 (The NIV Application Commentary: Acts by Ajith Fernando)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xmlns="" val="265611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EAF497-AF19-4973-BB57-5E49F1833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140643"/>
            <a:ext cx="9882090" cy="4911364"/>
          </a:xfrm>
        </p:spPr>
        <p:txBody>
          <a:bodyPr/>
          <a:lstStyle/>
          <a:p>
            <a:pPr algn="ctr"/>
            <a:endParaRPr lang="en-MY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7647619-F16D-4CE4-82B0-D5D3DAE15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138367"/>
            <a:ext cx="8825658" cy="1500433"/>
          </a:xfrm>
        </p:spPr>
        <p:txBody>
          <a:bodyPr>
            <a:normAutofit/>
          </a:bodyPr>
          <a:lstStyle/>
          <a:p>
            <a:endParaRPr lang="en-MY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E75CC2D5-B50B-4CBA-B8E1-BAFF5224E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2117724"/>
              </p:ext>
            </p:extLst>
          </p:nvPr>
        </p:nvGraphicFramePr>
        <p:xfrm>
          <a:off x="483908" y="1106078"/>
          <a:ext cx="11217897" cy="5722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4702">
                  <a:extLst>
                    <a:ext uri="{9D8B030D-6E8A-4147-A177-3AD203B41FA5}">
                      <a16:colId xmlns:a16="http://schemas.microsoft.com/office/drawing/2014/main" xmlns="" val="2779925240"/>
                    </a:ext>
                  </a:extLst>
                </a:gridCol>
                <a:gridCol w="1676360">
                  <a:extLst>
                    <a:ext uri="{9D8B030D-6E8A-4147-A177-3AD203B41FA5}">
                      <a16:colId xmlns:a16="http://schemas.microsoft.com/office/drawing/2014/main" xmlns="" val="2075027270"/>
                    </a:ext>
                  </a:extLst>
                </a:gridCol>
                <a:gridCol w="1676360">
                  <a:extLst>
                    <a:ext uri="{9D8B030D-6E8A-4147-A177-3AD203B41FA5}">
                      <a16:colId xmlns:a16="http://schemas.microsoft.com/office/drawing/2014/main" xmlns="" val="3286050365"/>
                    </a:ext>
                  </a:extLst>
                </a:gridCol>
                <a:gridCol w="1843052">
                  <a:extLst>
                    <a:ext uri="{9D8B030D-6E8A-4147-A177-3AD203B41FA5}">
                      <a16:colId xmlns:a16="http://schemas.microsoft.com/office/drawing/2014/main" xmlns="" val="3928719660"/>
                    </a:ext>
                  </a:extLst>
                </a:gridCol>
                <a:gridCol w="1676360">
                  <a:extLst>
                    <a:ext uri="{9D8B030D-6E8A-4147-A177-3AD203B41FA5}">
                      <a16:colId xmlns:a16="http://schemas.microsoft.com/office/drawing/2014/main" xmlns="" val="1599503968"/>
                    </a:ext>
                  </a:extLst>
                </a:gridCol>
                <a:gridCol w="1335885">
                  <a:extLst>
                    <a:ext uri="{9D8B030D-6E8A-4147-A177-3AD203B41FA5}">
                      <a16:colId xmlns:a16="http://schemas.microsoft.com/office/drawing/2014/main" xmlns="" val="1705769154"/>
                    </a:ext>
                  </a:extLst>
                </a:gridCol>
                <a:gridCol w="1675178">
                  <a:extLst>
                    <a:ext uri="{9D8B030D-6E8A-4147-A177-3AD203B41FA5}">
                      <a16:colId xmlns:a16="http://schemas.microsoft.com/office/drawing/2014/main" xmlns="" val="2479948167"/>
                    </a:ext>
                  </a:extLst>
                </a:gridCol>
              </a:tblGrid>
              <a:tr h="232712">
                <a:tc>
                  <a:txBody>
                    <a:bodyPr/>
                    <a:lstStyle/>
                    <a:p>
                      <a:r>
                        <a:rPr lang="en-MY" sz="2000" dirty="0">
                          <a:effectLst/>
                        </a:rPr>
                        <a:t>Location</a:t>
                      </a:r>
                      <a:endParaRPr lang="en-MY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2000" dirty="0">
                          <a:effectLst/>
                        </a:rPr>
                        <a:t>Jerusalem</a:t>
                      </a:r>
                      <a:endParaRPr lang="en-MY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Jerusalem</a:t>
                      </a: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2000" dirty="0">
                          <a:effectLst/>
                        </a:rPr>
                        <a:t>Samaria</a:t>
                      </a:r>
                      <a:endParaRPr lang="en-MY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2000" dirty="0">
                          <a:effectLst/>
                        </a:rPr>
                        <a:t>Damascus</a:t>
                      </a:r>
                      <a:endParaRPr lang="en-MY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2000" dirty="0">
                          <a:effectLst/>
                        </a:rPr>
                        <a:t>Caesarea</a:t>
                      </a:r>
                      <a:endParaRPr lang="en-MY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2000" dirty="0">
                          <a:effectLst/>
                        </a:rPr>
                        <a:t>Ephesus</a:t>
                      </a:r>
                      <a:endParaRPr lang="en-MY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extLst>
                  <a:ext uri="{0D108BD9-81ED-4DB2-BD59-A6C34878D82A}">
                    <a16:rowId xmlns:a16="http://schemas.microsoft.com/office/drawing/2014/main" xmlns="" val="2682505989"/>
                  </a:ext>
                </a:extLst>
              </a:tr>
              <a:tr h="698135"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People involved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Disciples in the upper room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Believers</a:t>
                      </a: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Philip 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Paul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Peter and Cornelius (Gentile)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Paul and his team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extLst>
                  <a:ext uri="{0D108BD9-81ED-4DB2-BD59-A6C34878D82A}">
                    <a16:rowId xmlns:a16="http://schemas.microsoft.com/office/drawing/2014/main" xmlns="" val="3994647973"/>
                  </a:ext>
                </a:extLst>
              </a:tr>
              <a:tr h="465424">
                <a:tc>
                  <a:txBody>
                    <a:bodyPr/>
                    <a:lstStyle/>
                    <a:p>
                      <a:r>
                        <a:rPr lang="en-MY" sz="1600">
                          <a:effectLst/>
                        </a:rPr>
                        <a:t>Scripture reference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Acts 2:1-4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Acts 4:31</a:t>
                      </a: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Acts 8:5-19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>
                          <a:effectLst/>
                        </a:rPr>
                        <a:t>Acts 9:17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>
                          <a:effectLst/>
                        </a:rPr>
                        <a:t>Acts10:44-46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Acts 19:2-6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extLst>
                  <a:ext uri="{0D108BD9-81ED-4DB2-BD59-A6C34878D82A}">
                    <a16:rowId xmlns:a16="http://schemas.microsoft.com/office/drawing/2014/main" xmlns="" val="2286996907"/>
                  </a:ext>
                </a:extLst>
              </a:tr>
              <a:tr h="1457198"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Single or Separate Events</a:t>
                      </a: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Receiving the Holy Spirit was a separate experience from conversion 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Receiving the Holy Spirit was a separate experience from conversion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Receiving the Holy Spirit was a separate experience from conversion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Receiving the Holy Spirit was a separate experience from conversion*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People got saved and received the Holy Spirit at the same time.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Receiving the Holy Spirit was a separate experience from conversion 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extLst>
                  <a:ext uri="{0D108BD9-81ED-4DB2-BD59-A6C34878D82A}">
                    <a16:rowId xmlns:a16="http://schemas.microsoft.com/office/drawing/2014/main" xmlns="" val="725749416"/>
                  </a:ext>
                </a:extLst>
              </a:tr>
              <a:tr h="465424"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Channel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Holy Spirit came as a mighty rushing wind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mentioned</a:t>
                      </a: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Laying on of hands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Laying on of hands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Holy Spirit fell on listeners</a:t>
                      </a: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Laying on of hands</a:t>
                      </a:r>
                    </a:p>
                  </a:txBody>
                  <a:tcPr marL="31763" marR="31763" marT="0" marB="0"/>
                </a:tc>
                <a:extLst>
                  <a:ext uri="{0D108BD9-81ED-4DB2-BD59-A6C34878D82A}">
                    <a16:rowId xmlns:a16="http://schemas.microsoft.com/office/drawing/2014/main" xmlns="" val="4013761686"/>
                  </a:ext>
                </a:extLst>
              </a:tr>
              <a:tr h="2003648"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Signs 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>
                          <a:effectLst/>
                        </a:rPr>
                        <a:t>Speak with other tongues (earthly language)</a:t>
                      </a:r>
                      <a:endParaRPr lang="en-MY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Spoke the word of God with boldness</a:t>
                      </a: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No specific signs mentioned but there was an obvious manifestation 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No specific signs mentioned but Paul mentioned in 1 Cor 14:18 that he spoke in tongues more than others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Speak with tongues and magnifying God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tc>
                  <a:txBody>
                    <a:bodyPr/>
                    <a:lstStyle/>
                    <a:p>
                      <a:r>
                        <a:rPr lang="en-MY" sz="1600" dirty="0">
                          <a:effectLst/>
                        </a:rPr>
                        <a:t>Spoke with tongues and prophesied</a:t>
                      </a:r>
                      <a:endParaRPr lang="en-MY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63" marR="31763" marT="0" marB="0"/>
                </a:tc>
                <a:extLst>
                  <a:ext uri="{0D108BD9-81ED-4DB2-BD59-A6C34878D82A}">
                    <a16:rowId xmlns:a16="http://schemas.microsoft.com/office/drawing/2014/main" xmlns="" val="324249448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E5FCC4E-7386-43F2-B76C-4280F71A0AB5}"/>
              </a:ext>
            </a:extLst>
          </p:cNvPr>
          <p:cNvSpPr txBox="1"/>
          <p:nvPr/>
        </p:nvSpPr>
        <p:spPr>
          <a:xfrm>
            <a:off x="483908" y="490194"/>
            <a:ext cx="11217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b="1" smtClean="0">
                <a:solidFill>
                  <a:schemeClr val="bg1"/>
                </a:solidFill>
              </a:rPr>
              <a:t>Characteristics </a:t>
            </a:r>
            <a:r>
              <a:rPr lang="en-MY" sz="2800" b="1" dirty="0">
                <a:solidFill>
                  <a:schemeClr val="bg1"/>
                </a:solidFill>
              </a:rPr>
              <a:t>of the Infilling with the Holy Spirit</a:t>
            </a:r>
          </a:p>
        </p:txBody>
      </p:sp>
    </p:spTree>
    <p:extLst>
      <p:ext uri="{BB962C8B-B14F-4D97-AF65-F5344CB8AC3E}">
        <p14:creationId xmlns:p14="http://schemas.microsoft.com/office/powerpoint/2010/main" xmlns="" val="2319481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181</TotalTime>
  <Words>455</Words>
  <Application>Microsoft Office PowerPoint</Application>
  <PresentationFormat>Custom</PresentationFormat>
  <Paragraphs>109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Ion Boardroom</vt:lpstr>
      <vt:lpstr>Power  from on High</vt:lpstr>
      <vt:lpstr>Acts 1:4-8</vt:lpstr>
      <vt:lpstr>Slide 3</vt:lpstr>
      <vt:lpstr>Slide 4</vt:lpstr>
      <vt:lpstr>Acts 2:1-4</vt:lpstr>
      <vt:lpstr>3 Aspects:</vt:lpstr>
      <vt:lpstr>1. The Power of the Holy Spirit </vt:lpstr>
      <vt:lpstr>Slide 8</vt:lpstr>
      <vt:lpstr>Slide 9</vt:lpstr>
      <vt:lpstr>Acts 2: 32-33</vt:lpstr>
      <vt:lpstr>Acts 2:38-39</vt:lpstr>
      <vt:lpstr>Luke 11:9-13</vt:lpstr>
      <vt:lpstr>N.b.  The Person of the Holy Spirit</vt:lpstr>
      <vt:lpstr>2. Preparation for the Power (Oops!)</vt:lpstr>
      <vt:lpstr>i) Obedience</vt:lpstr>
      <vt:lpstr>ii) Oneness</vt:lpstr>
      <vt:lpstr>Slide 17</vt:lpstr>
      <vt:lpstr>Slide 18</vt:lpstr>
      <vt:lpstr>Slide 19</vt:lpstr>
      <vt:lpstr>Slide 20</vt:lpstr>
      <vt:lpstr>iii) Prayer </vt:lpstr>
      <vt:lpstr>iii) Prayer</vt:lpstr>
      <vt:lpstr>iv) Surrender</vt:lpstr>
      <vt:lpstr>Slide 24</vt:lpstr>
      <vt:lpstr>3. Power with a Purpose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and Purpose  from on High</dc:title>
  <dc:creator>USER</dc:creator>
  <cp:lastModifiedBy>Fpbcpg</cp:lastModifiedBy>
  <cp:revision>30</cp:revision>
  <dcterms:created xsi:type="dcterms:W3CDTF">2019-06-07T07:46:52Z</dcterms:created>
  <dcterms:modified xsi:type="dcterms:W3CDTF">2019-06-09T01:39:19Z</dcterms:modified>
</cp:coreProperties>
</file>