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theme/themeOverride7.xml" ContentType="application/vnd.openxmlformats-officedocument.themeOverride+xml"/>
  <Override PartName="/ppt/theme/themeOverride12.xml" ContentType="application/vnd.openxmlformats-officedocument.themeOverride+xml"/>
  <Override PartName="/ppt/theme/themeOverride21.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Override5.xml" ContentType="application/vnd.openxmlformats-officedocument.themeOverride+xml"/>
  <Override PartName="/ppt/theme/themeOverride10.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heme/themeOverride19.xml" ContentType="application/vnd.openxmlformats-officedocument.themeOverride+xml"/>
  <Override PartName="/ppt/theme/themeOverride17.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Override9.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Override8.xml" ContentType="application/vnd.openxmlformats-officedocument.themeOverride+xml"/>
  <Default Extension="png" ContentType="image/png"/>
  <Override PartName="/ppt/theme/themeOverride11.xml" ContentType="application/vnd.openxmlformats-officedocument.themeOverride+xml"/>
  <Override PartName="/ppt/theme/themeOverride20.xml" ContentType="application/vnd.openxmlformats-officedocument.themeOverr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theme/themeOverride4.xml" ContentType="application/vnd.openxmlformats-officedocument.themeOverr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0.xml" ContentType="application/vnd.openxmlformats-officedocument.presentationml.slideLayout+xml"/>
  <Override PartName="/ppt/theme/themeOverride18.xml" ContentType="application/vnd.openxmlformats-officedocument.themeOverride+xml"/>
  <Override PartName="/ppt/theme/themeOverride27.xml" ContentType="application/vnd.openxmlformats-officedocument.themeOverr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1"/>
  </p:handoutMasterIdLst>
  <p:sldIdLst>
    <p:sldId id="256" r:id="rId2"/>
    <p:sldId id="330" r:id="rId3"/>
    <p:sldId id="331" r:id="rId4"/>
    <p:sldId id="332" r:id="rId5"/>
    <p:sldId id="333" r:id="rId6"/>
    <p:sldId id="334" r:id="rId7"/>
    <p:sldId id="335" r:id="rId8"/>
    <p:sldId id="336" r:id="rId9"/>
    <p:sldId id="297" r:id="rId10"/>
    <p:sldId id="298" r:id="rId11"/>
    <p:sldId id="299" r:id="rId12"/>
    <p:sldId id="301" r:id="rId13"/>
    <p:sldId id="303" r:id="rId14"/>
    <p:sldId id="315" r:id="rId15"/>
    <p:sldId id="304" r:id="rId16"/>
    <p:sldId id="318" r:id="rId17"/>
    <p:sldId id="305" r:id="rId18"/>
    <p:sldId id="306" r:id="rId19"/>
    <p:sldId id="307" r:id="rId20"/>
    <p:sldId id="317" r:id="rId21"/>
    <p:sldId id="337" r:id="rId22"/>
    <p:sldId id="338" r:id="rId23"/>
    <p:sldId id="339" r:id="rId24"/>
    <p:sldId id="340" r:id="rId25"/>
    <p:sldId id="345" r:id="rId26"/>
    <p:sldId id="341" r:id="rId27"/>
    <p:sldId id="342" r:id="rId28"/>
    <p:sldId id="343" r:id="rId29"/>
    <p:sldId id="344" r:id="rId30"/>
  </p:sldIdLst>
  <p:sldSz cx="12192000" cy="6858000"/>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8" d="100"/>
          <a:sy n="78" d="100"/>
        </p:scale>
        <p:origin x="-114" y="-672"/>
      </p:cViewPr>
      <p:guideLst>
        <p:guide orient="horz" pos="2160"/>
        <p:guide pos="3840"/>
      </p:guideLst>
    </p:cSldViewPr>
  </p:slideViewPr>
  <p:notesTextViewPr>
    <p:cViewPr>
      <p:scale>
        <a:sx n="1" d="1"/>
        <a:sy n="1" d="1"/>
      </p:scale>
      <p:origin x="0" y="0"/>
    </p:cViewPr>
  </p:notesTextViewPr>
  <p:sorterViewPr>
    <p:cViewPr>
      <p:scale>
        <a:sx n="100" d="100"/>
        <a:sy n="100" d="100"/>
      </p:scale>
      <p:origin x="0" y="-802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2327" cy="498017"/>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sz="quarter" idx="1"/>
          </p:nvPr>
        </p:nvSpPr>
        <p:spPr>
          <a:xfrm>
            <a:off x="3884093" y="0"/>
            <a:ext cx="2972327" cy="498017"/>
          </a:xfrm>
          <a:prstGeom prst="rect">
            <a:avLst/>
          </a:prstGeom>
        </p:spPr>
        <p:txBody>
          <a:bodyPr vert="horz" lIns="91440" tIns="45720" rIns="91440" bIns="45720" rtlCol="0"/>
          <a:lstStyle>
            <a:lvl1pPr algn="r">
              <a:defRPr sz="1200"/>
            </a:lvl1pPr>
          </a:lstStyle>
          <a:p>
            <a:fld id="{2AF8D647-A24A-4433-8F53-2C6D79258365}" type="datetimeFigureOut">
              <a:rPr lang="en-MY" smtClean="0"/>
              <a:pPr/>
              <a:t>30/6/2019</a:t>
            </a:fld>
            <a:endParaRPr lang="en-MY"/>
          </a:p>
        </p:txBody>
      </p:sp>
      <p:sp>
        <p:nvSpPr>
          <p:cNvPr id="4" name="Footer Placeholder 3"/>
          <p:cNvSpPr>
            <a:spLocks noGrp="1"/>
          </p:cNvSpPr>
          <p:nvPr>
            <p:ph type="ftr" sz="quarter" idx="2"/>
          </p:nvPr>
        </p:nvSpPr>
        <p:spPr>
          <a:xfrm>
            <a:off x="0" y="9449259"/>
            <a:ext cx="2972327" cy="498016"/>
          </a:xfrm>
          <a:prstGeom prst="rect">
            <a:avLst/>
          </a:prstGeom>
        </p:spPr>
        <p:txBody>
          <a:bodyPr vert="horz" lIns="91440" tIns="45720" rIns="91440" bIns="45720" rtlCol="0" anchor="b"/>
          <a:lstStyle>
            <a:lvl1pPr algn="l">
              <a:defRPr sz="1200"/>
            </a:lvl1pPr>
          </a:lstStyle>
          <a:p>
            <a:endParaRPr lang="en-MY"/>
          </a:p>
        </p:txBody>
      </p:sp>
      <p:sp>
        <p:nvSpPr>
          <p:cNvPr id="5" name="Slide Number Placeholder 4"/>
          <p:cNvSpPr>
            <a:spLocks noGrp="1"/>
          </p:cNvSpPr>
          <p:nvPr>
            <p:ph type="sldNum" sz="quarter" idx="3"/>
          </p:nvPr>
        </p:nvSpPr>
        <p:spPr>
          <a:xfrm>
            <a:off x="3884093" y="9449259"/>
            <a:ext cx="2972327" cy="498016"/>
          </a:xfrm>
          <a:prstGeom prst="rect">
            <a:avLst/>
          </a:prstGeom>
        </p:spPr>
        <p:txBody>
          <a:bodyPr vert="horz" lIns="91440" tIns="45720" rIns="91440" bIns="45720" rtlCol="0" anchor="b"/>
          <a:lstStyle>
            <a:lvl1pPr algn="r">
              <a:defRPr sz="1200"/>
            </a:lvl1pPr>
          </a:lstStyle>
          <a:p>
            <a:fld id="{3B2BB99C-99F6-45EC-8F48-A1DF87885A71}" type="slidenum">
              <a:rPr lang="en-MY" smtClean="0"/>
              <a:pPr/>
              <a:t>‹#›</a:t>
            </a:fld>
            <a:endParaRPr lang="en-MY"/>
          </a:p>
        </p:txBody>
      </p:sp>
    </p:spTree>
    <p:extLst>
      <p:ext uri="{BB962C8B-B14F-4D97-AF65-F5344CB8AC3E}">
        <p14:creationId xmlns:p14="http://schemas.microsoft.com/office/powerpoint/2010/main" xmlns="" val="144059668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p:cNvSpPr>
            <a:spLocks noGrp="1"/>
          </p:cNvSpPr>
          <p:nvPr>
            <p:ph type="dt" sz="half" idx="10"/>
          </p:nvPr>
        </p:nvSpPr>
        <p:spPr/>
        <p:txBody>
          <a:bodyPr/>
          <a:lstStyle/>
          <a:p>
            <a:fld id="{1FE1D9CF-7D19-4A77-9B5A-2C476E67D43A}" type="datetimeFigureOut">
              <a:rPr lang="en-MY" smtClean="0"/>
              <a:pPr/>
              <a:t>30/6/2019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1151448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1FE1D9CF-7D19-4A77-9B5A-2C476E67D43A}" type="datetimeFigureOut">
              <a:rPr lang="en-MY" smtClean="0"/>
              <a:pPr/>
              <a:t>30/6/2019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3540341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1FE1D9CF-7D19-4A77-9B5A-2C476E67D43A}" type="datetimeFigureOut">
              <a:rPr lang="en-MY" smtClean="0"/>
              <a:pPr/>
              <a:t>30/6/2019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3614930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10"/>
          </p:nvPr>
        </p:nvSpPr>
        <p:spPr/>
        <p:txBody>
          <a:bodyPr/>
          <a:lstStyle/>
          <a:p>
            <a:fld id="{1FE1D9CF-7D19-4A77-9B5A-2C476E67D43A}" type="datetimeFigureOut">
              <a:rPr lang="en-MY" smtClean="0"/>
              <a:pPr/>
              <a:t>30/6/2019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3848963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FE1D9CF-7D19-4A77-9B5A-2C476E67D43A}" type="datetimeFigureOut">
              <a:rPr lang="en-MY" smtClean="0"/>
              <a:pPr/>
              <a:t>30/6/2019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1418298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p:cNvSpPr>
            <a:spLocks noGrp="1"/>
          </p:cNvSpPr>
          <p:nvPr>
            <p:ph type="dt" sz="half" idx="10"/>
          </p:nvPr>
        </p:nvSpPr>
        <p:spPr/>
        <p:txBody>
          <a:bodyPr/>
          <a:lstStyle/>
          <a:p>
            <a:fld id="{1FE1D9CF-7D19-4A77-9B5A-2C476E67D43A}" type="datetimeFigureOut">
              <a:rPr lang="en-MY" smtClean="0"/>
              <a:pPr/>
              <a:t>30/6/2019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2896772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p:cNvSpPr>
            <a:spLocks noGrp="1"/>
          </p:cNvSpPr>
          <p:nvPr>
            <p:ph type="dt" sz="half" idx="10"/>
          </p:nvPr>
        </p:nvSpPr>
        <p:spPr/>
        <p:txBody>
          <a:bodyPr/>
          <a:lstStyle/>
          <a:p>
            <a:fld id="{1FE1D9CF-7D19-4A77-9B5A-2C476E67D43A}" type="datetimeFigureOut">
              <a:rPr lang="en-MY" smtClean="0"/>
              <a:pPr/>
              <a:t>30/6/2019</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4172921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MY"/>
          </a:p>
        </p:txBody>
      </p:sp>
      <p:sp>
        <p:nvSpPr>
          <p:cNvPr id="3" name="Date Placeholder 2"/>
          <p:cNvSpPr>
            <a:spLocks noGrp="1"/>
          </p:cNvSpPr>
          <p:nvPr>
            <p:ph type="dt" sz="half" idx="10"/>
          </p:nvPr>
        </p:nvSpPr>
        <p:spPr/>
        <p:txBody>
          <a:bodyPr/>
          <a:lstStyle/>
          <a:p>
            <a:fld id="{1FE1D9CF-7D19-4A77-9B5A-2C476E67D43A}" type="datetimeFigureOut">
              <a:rPr lang="en-MY" smtClean="0"/>
              <a:pPr/>
              <a:t>30/6/2019</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601397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E1D9CF-7D19-4A77-9B5A-2C476E67D43A}" type="datetimeFigureOut">
              <a:rPr lang="en-MY" smtClean="0"/>
              <a:pPr/>
              <a:t>30/6/2019</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3485401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E1D9CF-7D19-4A77-9B5A-2C476E67D43A}" type="datetimeFigureOut">
              <a:rPr lang="en-MY" smtClean="0"/>
              <a:pPr/>
              <a:t>30/6/2019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2717994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E1D9CF-7D19-4A77-9B5A-2C476E67D43A}" type="datetimeFigureOut">
              <a:rPr lang="en-MY" smtClean="0"/>
              <a:pPr/>
              <a:t>30/6/2019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2921878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E1D9CF-7D19-4A77-9B5A-2C476E67D43A}" type="datetimeFigureOut">
              <a:rPr lang="en-MY" smtClean="0"/>
              <a:pPr/>
              <a:t>30/6/2019</a:t>
            </a:fld>
            <a:endParaRPr lang="en-MY"/>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AF47B-7C5A-4D75-B590-44ED2A4C17F3}" type="slidenum">
              <a:rPr lang="en-MY" smtClean="0"/>
              <a:pPr/>
              <a:t>‹#›</a:t>
            </a:fld>
            <a:endParaRPr lang="en-MY"/>
          </a:p>
        </p:txBody>
      </p:sp>
    </p:spTree>
    <p:extLst>
      <p:ext uri="{BB962C8B-B14F-4D97-AF65-F5344CB8AC3E}">
        <p14:creationId xmlns:p14="http://schemas.microsoft.com/office/powerpoint/2010/main" xmlns="" val="2383742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73901" y="965200"/>
            <a:ext cx="6766078" cy="4927601"/>
          </a:xfrm>
        </p:spPr>
        <p:txBody>
          <a:bodyPr anchor="ctr">
            <a:normAutofit/>
          </a:bodyPr>
          <a:lstStyle/>
          <a:p>
            <a:pPr algn="r"/>
            <a:r>
              <a:rPr lang="en-MY" sz="4800" dirty="0">
                <a:latin typeface="Arial Black" panose="020B0A04020102020204" pitchFamily="34" charset="0"/>
              </a:rPr>
              <a:t>Wisdom from God </a:t>
            </a:r>
          </a:p>
        </p:txBody>
      </p:sp>
      <p:sp>
        <p:nvSpPr>
          <p:cNvPr id="24" name="Rectangle 23">
            <a:extLst>
              <a:ext uri="{FF2B5EF4-FFF2-40B4-BE49-F238E27FC236}">
                <a16:creationId xmlns:a16="http://schemas.microsoft.com/office/drawing/2014/main" xmlns="" id="{793EF0C2-EE57-40DD-B754-BF1477FABA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19870" y="0"/>
            <a:ext cx="4072130" cy="6858000"/>
          </a:xfrm>
          <a:prstGeom prst="rect">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454570" y="965199"/>
            <a:ext cx="3300108" cy="4927602"/>
          </a:xfrm>
        </p:spPr>
        <p:txBody>
          <a:bodyPr anchor="ctr">
            <a:normAutofit/>
          </a:bodyPr>
          <a:lstStyle/>
          <a:p>
            <a:pPr>
              <a:lnSpc>
                <a:spcPct val="150000"/>
              </a:lnSpc>
            </a:pPr>
            <a:r>
              <a:rPr lang="en-MY" sz="3200" dirty="0">
                <a:solidFill>
                  <a:srgbClr val="FFFFFF"/>
                </a:solidFill>
                <a:latin typeface="Arial Black" panose="020B0A04020102020204" pitchFamily="34" charset="0"/>
              </a:rPr>
              <a:t>1 Corinthians </a:t>
            </a:r>
            <a:br>
              <a:rPr lang="en-MY" sz="3200" dirty="0">
                <a:solidFill>
                  <a:srgbClr val="FFFFFF"/>
                </a:solidFill>
                <a:latin typeface="Arial Black" panose="020B0A04020102020204" pitchFamily="34" charset="0"/>
              </a:rPr>
            </a:br>
            <a:r>
              <a:rPr lang="en-MY" sz="3200" dirty="0">
                <a:solidFill>
                  <a:srgbClr val="FFFFFF"/>
                </a:solidFill>
                <a:latin typeface="Arial Black" panose="020B0A04020102020204" pitchFamily="34" charset="0"/>
              </a:rPr>
              <a:t>2 : 1-16</a:t>
            </a:r>
            <a:r>
              <a:rPr lang="en-MY" sz="2800" dirty="0">
                <a:solidFill>
                  <a:srgbClr val="FFFFFF"/>
                </a:solidFill>
                <a:latin typeface="Arial Black" panose="020B0A04020102020204" pitchFamily="34" charset="0"/>
              </a:rPr>
              <a:t/>
            </a:r>
            <a:br>
              <a:rPr lang="en-MY" sz="2800" dirty="0">
                <a:solidFill>
                  <a:srgbClr val="FFFFFF"/>
                </a:solidFill>
                <a:latin typeface="Arial Black" panose="020B0A04020102020204" pitchFamily="34" charset="0"/>
              </a:rPr>
            </a:br>
            <a:r>
              <a:rPr lang="en-MY" sz="2000" dirty="0">
                <a:solidFill>
                  <a:srgbClr val="FFFFFF"/>
                </a:solidFill>
                <a:latin typeface="Arial Black" panose="020B0A04020102020204" pitchFamily="34" charset="0"/>
              </a:rPr>
              <a:t> 30</a:t>
            </a:r>
            <a:r>
              <a:rPr lang="en-MY" sz="2000" baseline="30000" dirty="0">
                <a:solidFill>
                  <a:srgbClr val="FFFFFF"/>
                </a:solidFill>
                <a:latin typeface="Arial Black" panose="020B0A04020102020204" pitchFamily="34" charset="0"/>
              </a:rPr>
              <a:t>th</a:t>
            </a:r>
            <a:r>
              <a:rPr lang="en-MY" sz="2000" dirty="0">
                <a:solidFill>
                  <a:srgbClr val="FFFFFF"/>
                </a:solidFill>
                <a:latin typeface="Arial Black" panose="020B0A04020102020204" pitchFamily="34" charset="0"/>
              </a:rPr>
              <a:t> June 2019</a:t>
            </a:r>
            <a:endParaRPr lang="en-MY" sz="2800" dirty="0">
              <a:solidFill>
                <a:srgbClr val="FFFFFF"/>
              </a:solidFill>
              <a:latin typeface="Arial Black" panose="020B0A04020102020204" pitchFamily="34" charset="0"/>
            </a:endParaRPr>
          </a:p>
        </p:txBody>
      </p:sp>
    </p:spTree>
    <p:extLst>
      <p:ext uri="{BB962C8B-B14F-4D97-AF65-F5344CB8AC3E}">
        <p14:creationId xmlns:p14="http://schemas.microsoft.com/office/powerpoint/2010/main" xmlns="" val="186684750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1050235" y="742121"/>
            <a:ext cx="10515600" cy="1325563"/>
          </a:xfrm>
        </p:spPr>
        <p:txBody>
          <a:bodyPr>
            <a:normAutofit/>
          </a:bodyPr>
          <a:lstStyle/>
          <a:p>
            <a:pPr algn="ctr"/>
            <a:r>
              <a:rPr lang="en-MY" sz="3600" dirty="0">
                <a:solidFill>
                  <a:schemeClr val="bg1"/>
                </a:solidFill>
                <a:latin typeface="Arial Black" panose="020B0A04020102020204" pitchFamily="34" charset="0"/>
              </a:rPr>
              <a:t>Paul Guarded the Purity of the </a:t>
            </a:r>
            <a:r>
              <a:rPr lang="en-MY" sz="3600" b="1" u="sng" dirty="0">
                <a:solidFill>
                  <a:schemeClr val="bg1"/>
                </a:solidFill>
                <a:latin typeface="Arial Black" panose="020B0A04020102020204" pitchFamily="34" charset="0"/>
              </a:rPr>
              <a:t>Message</a:t>
            </a:r>
            <a:r>
              <a:rPr lang="en-MY" sz="3600" dirty="0">
                <a:solidFill>
                  <a:schemeClr val="bg1"/>
                </a:solidFill>
                <a:latin typeface="Arial Black" panose="020B0A04020102020204" pitchFamily="34" charset="0"/>
              </a:rPr>
              <a:t> </a:t>
            </a:r>
          </a:p>
        </p:txBody>
      </p:sp>
      <p:pic>
        <p:nvPicPr>
          <p:cNvPr id="7" name="Content Placeholder 6"/>
          <p:cNvPicPr>
            <a:picLocks noGrp="1" noChangeAspect="1"/>
          </p:cNvPicPr>
          <p:nvPr>
            <p:ph idx="1"/>
          </p:nvPr>
        </p:nvPicPr>
        <p:blipFill rotWithShape="1">
          <a:blip r:embed="rId3"/>
          <a:srcRect l="34369"/>
          <a:stretch/>
        </p:blipFill>
        <p:spPr>
          <a:xfrm>
            <a:off x="1761722" y="2273262"/>
            <a:ext cx="3433129" cy="2929326"/>
          </a:xfrm>
          <a:prstGeom prst="rect">
            <a:avLst/>
          </a:prstGeom>
        </p:spPr>
      </p:pic>
      <p:sp>
        <p:nvSpPr>
          <p:cNvPr id="6" name="TextBox 5"/>
          <p:cNvSpPr txBox="1"/>
          <p:nvPr/>
        </p:nvSpPr>
        <p:spPr>
          <a:xfrm>
            <a:off x="5668617" y="2399097"/>
            <a:ext cx="5579165" cy="2677656"/>
          </a:xfrm>
          <a:prstGeom prst="rect">
            <a:avLst/>
          </a:prstGeom>
          <a:noFill/>
        </p:spPr>
        <p:txBody>
          <a:bodyPr wrap="square" rtlCol="0">
            <a:spAutoFit/>
          </a:bodyPr>
          <a:lstStyle/>
          <a:p>
            <a:r>
              <a:rPr lang="en-MY" sz="2800" dirty="0">
                <a:solidFill>
                  <a:schemeClr val="bg1"/>
                </a:solidFill>
              </a:rPr>
              <a:t>My message and my preaching was not with wise and persuasive words but with a demonstration of the Spirit’s power, </a:t>
            </a:r>
            <a:r>
              <a:rPr lang="en-MY" sz="2800" b="1" u="sng" dirty="0">
                <a:solidFill>
                  <a:schemeClr val="bg1"/>
                </a:solidFill>
              </a:rPr>
              <a:t>so that your faith might not rest on human wisdom but on God’s power.</a:t>
            </a:r>
          </a:p>
        </p:txBody>
      </p:sp>
    </p:spTree>
    <p:extLst>
      <p:ext uri="{BB962C8B-B14F-4D97-AF65-F5344CB8AC3E}">
        <p14:creationId xmlns:p14="http://schemas.microsoft.com/office/powerpoint/2010/main" xmlns="" val="3756811502"/>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569843" y="1749288"/>
            <a:ext cx="11224592" cy="1325563"/>
          </a:xfrm>
        </p:spPr>
        <p:txBody>
          <a:bodyPr>
            <a:normAutofit/>
          </a:bodyPr>
          <a:lstStyle/>
          <a:p>
            <a:pPr algn="ctr"/>
            <a:r>
              <a:rPr lang="en-MY" sz="3600" b="1" dirty="0">
                <a:solidFill>
                  <a:schemeClr val="bg1"/>
                </a:solidFill>
                <a:latin typeface="Arial Black" panose="020B0A04020102020204" pitchFamily="34" charset="0"/>
              </a:rPr>
              <a:t>He did it to the extent of lowering himself.. </a:t>
            </a:r>
          </a:p>
        </p:txBody>
      </p:sp>
      <p:sp>
        <p:nvSpPr>
          <p:cNvPr id="6" name="TextBox 5"/>
          <p:cNvSpPr txBox="1"/>
          <p:nvPr/>
        </p:nvSpPr>
        <p:spPr>
          <a:xfrm>
            <a:off x="1673088" y="3263218"/>
            <a:ext cx="9057859" cy="954107"/>
          </a:xfrm>
          <a:prstGeom prst="rect">
            <a:avLst/>
          </a:prstGeom>
          <a:noFill/>
        </p:spPr>
        <p:txBody>
          <a:bodyPr wrap="square" rtlCol="0">
            <a:spAutoFit/>
          </a:bodyPr>
          <a:lstStyle/>
          <a:p>
            <a:pPr algn="ctr"/>
            <a:r>
              <a:rPr lang="en-MY" sz="2800" dirty="0">
                <a:solidFill>
                  <a:schemeClr val="bg1"/>
                </a:solidFill>
              </a:rPr>
              <a:t>For </a:t>
            </a:r>
            <a:r>
              <a:rPr lang="en-MY" sz="2800" b="1" u="sng" dirty="0">
                <a:solidFill>
                  <a:schemeClr val="bg1"/>
                </a:solidFill>
              </a:rPr>
              <a:t>I resolved to know nothing </a:t>
            </a:r>
            <a:r>
              <a:rPr lang="en-MY" sz="2800" dirty="0">
                <a:solidFill>
                  <a:schemeClr val="bg1"/>
                </a:solidFill>
              </a:rPr>
              <a:t>except Jesus Christ and him crucified. </a:t>
            </a:r>
          </a:p>
        </p:txBody>
      </p:sp>
    </p:spTree>
    <p:extLst>
      <p:ext uri="{BB962C8B-B14F-4D97-AF65-F5344CB8AC3E}">
        <p14:creationId xmlns:p14="http://schemas.microsoft.com/office/powerpoint/2010/main" xmlns="" val="3321695804"/>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1109870" y="1679925"/>
            <a:ext cx="10071652" cy="1325563"/>
          </a:xfrm>
        </p:spPr>
        <p:txBody>
          <a:bodyPr>
            <a:normAutofit/>
          </a:bodyPr>
          <a:lstStyle/>
          <a:p>
            <a:pPr algn="ctr"/>
            <a:r>
              <a:rPr lang="en-MY" sz="3600" b="1" dirty="0">
                <a:solidFill>
                  <a:schemeClr val="bg1"/>
                </a:solidFill>
                <a:latin typeface="Arial Black" panose="020B0A04020102020204" pitchFamily="34" charset="0"/>
              </a:rPr>
              <a:t>Paul’s selflessness &amp; humility is something to be emulated</a:t>
            </a:r>
          </a:p>
        </p:txBody>
      </p:sp>
      <p:sp>
        <p:nvSpPr>
          <p:cNvPr id="6" name="TextBox 5"/>
          <p:cNvSpPr txBox="1"/>
          <p:nvPr/>
        </p:nvSpPr>
        <p:spPr>
          <a:xfrm>
            <a:off x="944217" y="3587333"/>
            <a:ext cx="10668000" cy="1815882"/>
          </a:xfrm>
          <a:prstGeom prst="rect">
            <a:avLst/>
          </a:prstGeom>
          <a:noFill/>
        </p:spPr>
        <p:txBody>
          <a:bodyPr wrap="square" rtlCol="0">
            <a:spAutoFit/>
          </a:bodyPr>
          <a:lstStyle/>
          <a:p>
            <a:pPr algn="ctr"/>
            <a:r>
              <a:rPr lang="en-MY" sz="2800" dirty="0">
                <a:solidFill>
                  <a:schemeClr val="bg1"/>
                </a:solidFill>
              </a:rPr>
              <a:t>Humble yourselves, therefore, under God’s mighty hand, that he may lift you up in due time.                        </a:t>
            </a:r>
            <a:br>
              <a:rPr lang="en-MY" sz="2800" dirty="0">
                <a:solidFill>
                  <a:schemeClr val="bg1"/>
                </a:solidFill>
              </a:rPr>
            </a:br>
            <a:r>
              <a:rPr lang="en-MY" sz="2800" dirty="0">
                <a:solidFill>
                  <a:schemeClr val="bg1"/>
                </a:solidFill>
              </a:rPr>
              <a:t> </a:t>
            </a:r>
            <a:br>
              <a:rPr lang="en-MY" sz="2800" dirty="0">
                <a:solidFill>
                  <a:schemeClr val="bg1"/>
                </a:solidFill>
              </a:rPr>
            </a:br>
            <a:r>
              <a:rPr lang="en-MY" sz="2800" dirty="0">
                <a:solidFill>
                  <a:schemeClr val="bg1"/>
                </a:solidFill>
              </a:rPr>
              <a:t>1 Peter 5:6</a:t>
            </a:r>
          </a:p>
        </p:txBody>
      </p:sp>
    </p:spTree>
    <p:extLst>
      <p:ext uri="{BB962C8B-B14F-4D97-AF65-F5344CB8AC3E}">
        <p14:creationId xmlns:p14="http://schemas.microsoft.com/office/powerpoint/2010/main" xmlns="" val="3009360850"/>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197" y="1438549"/>
            <a:ext cx="10515600" cy="1325563"/>
          </a:xfrm>
        </p:spPr>
        <p:txBody>
          <a:bodyPr>
            <a:normAutofit fontScale="90000"/>
          </a:bodyPr>
          <a:lstStyle/>
          <a:p>
            <a:pPr algn="ctr">
              <a:lnSpc>
                <a:spcPct val="150000"/>
              </a:lnSpc>
            </a:pPr>
            <a:r>
              <a:rPr lang="en-MY" sz="4000" dirty="0">
                <a:solidFill>
                  <a:schemeClr val="bg1"/>
                </a:solidFill>
                <a:latin typeface="Arial Black" panose="020B0A04020102020204" pitchFamily="34" charset="0"/>
              </a:rPr>
              <a:t>The Message of Wisdom</a:t>
            </a:r>
            <a:br>
              <a:rPr lang="en-MY" sz="4000" dirty="0">
                <a:solidFill>
                  <a:schemeClr val="bg1"/>
                </a:solidFill>
                <a:latin typeface="Arial Black" panose="020B0A04020102020204" pitchFamily="34" charset="0"/>
              </a:rPr>
            </a:br>
            <a:r>
              <a:rPr lang="en-MY" sz="3600" b="1" dirty="0">
                <a:solidFill>
                  <a:schemeClr val="bg1"/>
                </a:solidFill>
              </a:rPr>
              <a:t>What it is </a:t>
            </a:r>
            <a:r>
              <a:rPr lang="en-MY" sz="3600" b="1" u="sng" dirty="0">
                <a:solidFill>
                  <a:schemeClr val="bg1"/>
                </a:solidFill>
              </a:rPr>
              <a:t>not</a:t>
            </a:r>
            <a:endParaRPr lang="en-MY" sz="4000" b="1" u="sng" dirty="0">
              <a:solidFill>
                <a:schemeClr val="bg1"/>
              </a:solidFill>
            </a:endParaRPr>
          </a:p>
        </p:txBody>
      </p:sp>
      <p:sp>
        <p:nvSpPr>
          <p:cNvPr id="5" name="TextBox 4"/>
          <p:cNvSpPr txBox="1"/>
          <p:nvPr/>
        </p:nvSpPr>
        <p:spPr>
          <a:xfrm>
            <a:off x="1432889" y="3095416"/>
            <a:ext cx="9326217" cy="1384995"/>
          </a:xfrm>
          <a:prstGeom prst="rect">
            <a:avLst/>
          </a:prstGeom>
          <a:noFill/>
        </p:spPr>
        <p:txBody>
          <a:bodyPr wrap="square" rtlCol="0">
            <a:spAutoFit/>
          </a:bodyPr>
          <a:lstStyle/>
          <a:p>
            <a:pPr marL="285750" indent="-285750" algn="ctr">
              <a:lnSpc>
                <a:spcPct val="150000"/>
              </a:lnSpc>
              <a:buFont typeface="Arial" panose="020B0604020202020204" pitchFamily="34" charset="0"/>
              <a:buChar char="•"/>
            </a:pPr>
            <a:r>
              <a:rPr lang="en-MY" sz="2800" dirty="0">
                <a:solidFill>
                  <a:schemeClr val="bg1"/>
                </a:solidFill>
              </a:rPr>
              <a:t>It is not the wisdom of this age</a:t>
            </a:r>
          </a:p>
          <a:p>
            <a:pPr marL="285750" indent="-285750" algn="ctr">
              <a:lnSpc>
                <a:spcPct val="150000"/>
              </a:lnSpc>
              <a:buFont typeface="Arial" panose="020B0604020202020204" pitchFamily="34" charset="0"/>
              <a:buChar char="•"/>
            </a:pPr>
            <a:r>
              <a:rPr lang="en-MY" sz="2800" dirty="0">
                <a:solidFill>
                  <a:schemeClr val="bg1"/>
                </a:solidFill>
              </a:rPr>
              <a:t>It is not from the rulers of this age</a:t>
            </a:r>
          </a:p>
        </p:txBody>
      </p:sp>
    </p:spTree>
    <p:extLst>
      <p:ext uri="{BB962C8B-B14F-4D97-AF65-F5344CB8AC3E}">
        <p14:creationId xmlns:p14="http://schemas.microsoft.com/office/powerpoint/2010/main" xmlns="" val="355562697"/>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197" y="868705"/>
            <a:ext cx="10515600" cy="1325563"/>
          </a:xfrm>
        </p:spPr>
        <p:txBody>
          <a:bodyPr>
            <a:normAutofit fontScale="90000"/>
          </a:bodyPr>
          <a:lstStyle/>
          <a:p>
            <a:pPr algn="ctr">
              <a:lnSpc>
                <a:spcPct val="150000"/>
              </a:lnSpc>
            </a:pPr>
            <a:r>
              <a:rPr lang="en-MY" sz="4000" dirty="0">
                <a:solidFill>
                  <a:schemeClr val="bg1"/>
                </a:solidFill>
                <a:latin typeface="Arial Black" panose="020B0A04020102020204" pitchFamily="34" charset="0"/>
              </a:rPr>
              <a:t>The Message of Wisdom</a:t>
            </a:r>
            <a:br>
              <a:rPr lang="en-MY" sz="4000" dirty="0">
                <a:solidFill>
                  <a:schemeClr val="bg1"/>
                </a:solidFill>
                <a:latin typeface="Arial Black" panose="020B0A04020102020204" pitchFamily="34" charset="0"/>
              </a:rPr>
            </a:br>
            <a:r>
              <a:rPr lang="en-MY" sz="3600" b="1" dirty="0">
                <a:solidFill>
                  <a:schemeClr val="bg1"/>
                </a:solidFill>
              </a:rPr>
              <a:t>What it is</a:t>
            </a:r>
            <a:endParaRPr lang="en-MY" sz="4000" b="1" dirty="0">
              <a:solidFill>
                <a:schemeClr val="bg1"/>
              </a:solidFill>
            </a:endParaRPr>
          </a:p>
        </p:txBody>
      </p:sp>
      <p:sp>
        <p:nvSpPr>
          <p:cNvPr id="5" name="TextBox 4"/>
          <p:cNvSpPr txBox="1"/>
          <p:nvPr/>
        </p:nvSpPr>
        <p:spPr>
          <a:xfrm>
            <a:off x="1287115" y="2644842"/>
            <a:ext cx="9326217" cy="3323987"/>
          </a:xfrm>
          <a:prstGeom prst="rect">
            <a:avLst/>
          </a:prstGeom>
          <a:noFill/>
        </p:spPr>
        <p:txBody>
          <a:bodyPr wrap="square" rtlCol="0">
            <a:spAutoFit/>
          </a:bodyPr>
          <a:lstStyle/>
          <a:p>
            <a:pPr marL="285750" indent="-285750" algn="ctr">
              <a:lnSpc>
                <a:spcPct val="150000"/>
              </a:lnSpc>
              <a:buFont typeface="Arial" panose="020B0604020202020204" pitchFamily="34" charset="0"/>
              <a:buChar char="•"/>
            </a:pPr>
            <a:r>
              <a:rPr lang="en-MY" sz="2800" dirty="0">
                <a:solidFill>
                  <a:schemeClr val="bg1"/>
                </a:solidFill>
              </a:rPr>
              <a:t>It is from God</a:t>
            </a:r>
          </a:p>
          <a:p>
            <a:pPr marL="285750" indent="-285750" algn="ctr">
              <a:lnSpc>
                <a:spcPct val="150000"/>
              </a:lnSpc>
              <a:buFont typeface="Arial" panose="020B0604020202020204" pitchFamily="34" charset="0"/>
              <a:buChar char="•"/>
            </a:pPr>
            <a:r>
              <a:rPr lang="en-MY" sz="2800" dirty="0">
                <a:solidFill>
                  <a:schemeClr val="bg1"/>
                </a:solidFill>
              </a:rPr>
              <a:t>It is a mystery that has been hidden</a:t>
            </a:r>
          </a:p>
          <a:p>
            <a:pPr marL="285750" indent="-285750" algn="ctr">
              <a:lnSpc>
                <a:spcPct val="150000"/>
              </a:lnSpc>
              <a:buFont typeface="Arial" panose="020B0604020202020204" pitchFamily="34" charset="0"/>
              <a:buChar char="•"/>
            </a:pPr>
            <a:r>
              <a:rPr lang="en-MY" sz="2800" dirty="0">
                <a:solidFill>
                  <a:schemeClr val="bg1"/>
                </a:solidFill>
              </a:rPr>
              <a:t>It is destined for our glory before time began</a:t>
            </a:r>
          </a:p>
          <a:p>
            <a:pPr marL="285750" indent="-285750" algn="ctr">
              <a:lnSpc>
                <a:spcPct val="150000"/>
              </a:lnSpc>
              <a:buFont typeface="Arial" panose="020B0604020202020204" pitchFamily="34" charset="0"/>
              <a:buChar char="•"/>
            </a:pPr>
            <a:r>
              <a:rPr lang="en-MY" sz="2800" dirty="0">
                <a:solidFill>
                  <a:schemeClr val="bg1"/>
                </a:solidFill>
              </a:rPr>
              <a:t>None of the ruler of this age understood it </a:t>
            </a:r>
          </a:p>
          <a:p>
            <a:pPr marL="285750" indent="-285750" algn="ctr">
              <a:lnSpc>
                <a:spcPct val="150000"/>
              </a:lnSpc>
              <a:buFont typeface="Arial" panose="020B0604020202020204" pitchFamily="34" charset="0"/>
              <a:buChar char="•"/>
            </a:pPr>
            <a:r>
              <a:rPr lang="en-MY" sz="2800" dirty="0">
                <a:solidFill>
                  <a:schemeClr val="bg1"/>
                </a:solidFill>
              </a:rPr>
              <a:t>It is </a:t>
            </a:r>
            <a:r>
              <a:rPr lang="en-MY" sz="2800" u="sng" dirty="0">
                <a:solidFill>
                  <a:srgbClr val="FFFF00"/>
                </a:solidFill>
                <a:latin typeface="Arial Black" panose="020B0A04020102020204" pitchFamily="34" charset="0"/>
              </a:rPr>
              <a:t>for those</a:t>
            </a:r>
            <a:r>
              <a:rPr lang="en-MY" sz="2800" dirty="0">
                <a:solidFill>
                  <a:srgbClr val="FFFF00"/>
                </a:solidFill>
                <a:latin typeface="Arial Black" panose="020B0A04020102020204" pitchFamily="34" charset="0"/>
              </a:rPr>
              <a:t> </a:t>
            </a:r>
            <a:r>
              <a:rPr lang="en-MY" sz="2800" dirty="0">
                <a:solidFill>
                  <a:schemeClr val="bg1"/>
                </a:solidFill>
              </a:rPr>
              <a:t>who love God</a:t>
            </a:r>
          </a:p>
        </p:txBody>
      </p:sp>
    </p:spTree>
    <p:extLst>
      <p:ext uri="{BB962C8B-B14F-4D97-AF65-F5344CB8AC3E}">
        <p14:creationId xmlns:p14="http://schemas.microsoft.com/office/powerpoint/2010/main" xmlns="" val="2752758091"/>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6785" y="1412044"/>
            <a:ext cx="11686576" cy="1325563"/>
          </a:xfrm>
        </p:spPr>
        <p:txBody>
          <a:bodyPr>
            <a:noAutofit/>
          </a:bodyPr>
          <a:lstStyle/>
          <a:p>
            <a:pPr algn="ctr">
              <a:lnSpc>
                <a:spcPct val="150000"/>
              </a:lnSpc>
            </a:pPr>
            <a:r>
              <a:rPr lang="en-MY" sz="4000" dirty="0">
                <a:solidFill>
                  <a:schemeClr val="bg1"/>
                </a:solidFill>
                <a:latin typeface="Arial Black" panose="020B0A04020102020204" pitchFamily="34" charset="0"/>
              </a:rPr>
              <a:t>The Spirit revealed to us </a:t>
            </a:r>
          </a:p>
        </p:txBody>
      </p:sp>
      <p:sp>
        <p:nvSpPr>
          <p:cNvPr id="3" name="Content Placeholder 2"/>
          <p:cNvSpPr>
            <a:spLocks noGrp="1"/>
          </p:cNvSpPr>
          <p:nvPr>
            <p:ph idx="1"/>
          </p:nvPr>
        </p:nvSpPr>
        <p:spPr>
          <a:xfrm>
            <a:off x="1207503" y="3170505"/>
            <a:ext cx="9737164" cy="3859559"/>
          </a:xfrm>
        </p:spPr>
        <p:txBody>
          <a:bodyPr>
            <a:normAutofit/>
          </a:bodyPr>
          <a:lstStyle/>
          <a:p>
            <a:pPr marL="0" indent="0" algn="ctr">
              <a:lnSpc>
                <a:spcPct val="150000"/>
              </a:lnSpc>
              <a:buNone/>
            </a:pPr>
            <a:r>
              <a:rPr lang="en-MY" dirty="0">
                <a:solidFill>
                  <a:schemeClr val="bg1"/>
                </a:solidFill>
              </a:rPr>
              <a:t>These are the things God (referring to the message of wisdom) is revealed to us </a:t>
            </a:r>
            <a:r>
              <a:rPr lang="en-MY" u="sng" dirty="0">
                <a:solidFill>
                  <a:schemeClr val="bg1"/>
                </a:solidFill>
              </a:rPr>
              <a:t>by his Spirit</a:t>
            </a:r>
            <a:r>
              <a:rPr lang="en-MY" dirty="0">
                <a:solidFill>
                  <a:schemeClr val="bg1"/>
                </a:solidFill>
              </a:rPr>
              <a:t>. </a:t>
            </a:r>
          </a:p>
        </p:txBody>
      </p:sp>
    </p:spTree>
    <p:extLst>
      <p:ext uri="{BB962C8B-B14F-4D97-AF65-F5344CB8AC3E}">
        <p14:creationId xmlns:p14="http://schemas.microsoft.com/office/powerpoint/2010/main" xmlns="" val="1617613391"/>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5286" y="1080741"/>
            <a:ext cx="11728174" cy="1325563"/>
          </a:xfrm>
        </p:spPr>
        <p:txBody>
          <a:bodyPr>
            <a:noAutofit/>
          </a:bodyPr>
          <a:lstStyle/>
          <a:p>
            <a:pPr algn="ctr">
              <a:lnSpc>
                <a:spcPct val="150000"/>
              </a:lnSpc>
            </a:pPr>
            <a:r>
              <a:rPr lang="en-MY" sz="4000" dirty="0">
                <a:solidFill>
                  <a:schemeClr val="bg1"/>
                </a:solidFill>
                <a:latin typeface="Arial Black" panose="020B0A04020102020204" pitchFamily="34" charset="0"/>
              </a:rPr>
              <a:t>How does the Spirit reveal ? </a:t>
            </a:r>
          </a:p>
        </p:txBody>
      </p:sp>
      <p:sp>
        <p:nvSpPr>
          <p:cNvPr id="3" name="Content Placeholder 2"/>
          <p:cNvSpPr>
            <a:spLocks noGrp="1"/>
          </p:cNvSpPr>
          <p:nvPr>
            <p:ph idx="1"/>
          </p:nvPr>
        </p:nvSpPr>
        <p:spPr>
          <a:xfrm>
            <a:off x="723899" y="2687014"/>
            <a:ext cx="10730948" cy="3859559"/>
          </a:xfrm>
        </p:spPr>
        <p:txBody>
          <a:bodyPr>
            <a:normAutofit/>
          </a:bodyPr>
          <a:lstStyle/>
          <a:p>
            <a:pPr marL="0" indent="0" algn="ctr">
              <a:lnSpc>
                <a:spcPct val="150000"/>
              </a:lnSpc>
              <a:buNone/>
            </a:pPr>
            <a:r>
              <a:rPr lang="en-MY" dirty="0">
                <a:solidFill>
                  <a:schemeClr val="bg1"/>
                </a:solidFill>
              </a:rPr>
              <a:t>The Spirit searches all things, even the deep things of God. </a:t>
            </a:r>
            <a:r>
              <a:rPr lang="en-MY" baseline="30000" dirty="0">
                <a:solidFill>
                  <a:schemeClr val="bg1"/>
                </a:solidFill>
              </a:rPr>
              <a:t> </a:t>
            </a:r>
            <a:r>
              <a:rPr lang="en-MY" dirty="0">
                <a:solidFill>
                  <a:schemeClr val="bg1"/>
                </a:solidFill>
              </a:rPr>
              <a:t>For who knows a person’s thoughts except their own spirit within them? In the same way no one knows the thoughts of God except the Spirit of God.</a:t>
            </a:r>
          </a:p>
        </p:txBody>
      </p:sp>
    </p:spTree>
    <p:extLst>
      <p:ext uri="{BB962C8B-B14F-4D97-AF65-F5344CB8AC3E}">
        <p14:creationId xmlns:p14="http://schemas.microsoft.com/office/powerpoint/2010/main" xmlns="" val="2159383710"/>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319282"/>
            <a:ext cx="10515600" cy="1325563"/>
          </a:xfrm>
        </p:spPr>
        <p:txBody>
          <a:bodyPr>
            <a:normAutofit/>
          </a:bodyPr>
          <a:lstStyle/>
          <a:p>
            <a:pPr algn="ctr"/>
            <a:r>
              <a:rPr lang="en-MY" sz="3600" dirty="0">
                <a:solidFill>
                  <a:schemeClr val="bg1"/>
                </a:solidFill>
                <a:latin typeface="Arial Black" panose="020B0A04020102020204" pitchFamily="34" charset="0"/>
              </a:rPr>
              <a:t>We have received the Spirit from God</a:t>
            </a:r>
          </a:p>
        </p:txBody>
      </p:sp>
      <p:sp>
        <p:nvSpPr>
          <p:cNvPr id="3" name="Content Placeholder 2"/>
          <p:cNvSpPr>
            <a:spLocks noGrp="1"/>
          </p:cNvSpPr>
          <p:nvPr>
            <p:ph idx="1"/>
          </p:nvPr>
        </p:nvSpPr>
        <p:spPr>
          <a:xfrm>
            <a:off x="838200" y="2711105"/>
            <a:ext cx="10611678" cy="3380753"/>
          </a:xfrm>
        </p:spPr>
        <p:txBody>
          <a:bodyPr>
            <a:normAutofit/>
          </a:bodyPr>
          <a:lstStyle/>
          <a:p>
            <a:pPr marL="0" indent="0" algn="ctr">
              <a:lnSpc>
                <a:spcPct val="150000"/>
              </a:lnSpc>
              <a:buNone/>
            </a:pPr>
            <a:r>
              <a:rPr lang="en-MY" sz="3200" dirty="0">
                <a:solidFill>
                  <a:schemeClr val="bg1"/>
                </a:solidFill>
              </a:rPr>
              <a:t>What we have received is not the spirit of the world, but the Spirit who is from God, so that we may </a:t>
            </a:r>
            <a:r>
              <a:rPr lang="en-MY" sz="3200" u="sng" dirty="0">
                <a:solidFill>
                  <a:schemeClr val="bg1"/>
                </a:solidFill>
              </a:rPr>
              <a:t>understand</a:t>
            </a:r>
            <a:r>
              <a:rPr lang="en-MY" sz="3200" dirty="0">
                <a:solidFill>
                  <a:schemeClr val="bg1"/>
                </a:solidFill>
              </a:rPr>
              <a:t> what God has freely given us.</a:t>
            </a:r>
          </a:p>
        </p:txBody>
      </p:sp>
    </p:spTree>
    <p:extLst>
      <p:ext uri="{BB962C8B-B14F-4D97-AF65-F5344CB8AC3E}">
        <p14:creationId xmlns:p14="http://schemas.microsoft.com/office/powerpoint/2010/main" xmlns="" val="2639435683"/>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74643" y="1465056"/>
            <a:ext cx="10515600" cy="1325563"/>
          </a:xfrm>
        </p:spPr>
        <p:txBody>
          <a:bodyPr>
            <a:normAutofit/>
          </a:bodyPr>
          <a:lstStyle/>
          <a:p>
            <a:pPr algn="ctr"/>
            <a:r>
              <a:rPr lang="en-MY" sz="4000" dirty="0">
                <a:solidFill>
                  <a:schemeClr val="bg1"/>
                </a:solidFill>
                <a:latin typeface="Arial Black" panose="020B0A04020102020204" pitchFamily="34" charset="0"/>
              </a:rPr>
              <a:t>The Spirit teaches and explains to us spiritual realities</a:t>
            </a:r>
          </a:p>
        </p:txBody>
      </p:sp>
      <p:sp>
        <p:nvSpPr>
          <p:cNvPr id="3" name="Content Placeholder 2"/>
          <p:cNvSpPr>
            <a:spLocks noGrp="1"/>
          </p:cNvSpPr>
          <p:nvPr>
            <p:ph idx="1"/>
          </p:nvPr>
        </p:nvSpPr>
        <p:spPr>
          <a:xfrm>
            <a:off x="881269" y="2976148"/>
            <a:ext cx="10515600" cy="2881312"/>
          </a:xfrm>
        </p:spPr>
        <p:txBody>
          <a:bodyPr>
            <a:normAutofit/>
          </a:bodyPr>
          <a:lstStyle/>
          <a:p>
            <a:pPr marL="0" indent="0" algn="ctr">
              <a:lnSpc>
                <a:spcPct val="150000"/>
              </a:lnSpc>
              <a:buNone/>
            </a:pPr>
            <a:r>
              <a:rPr lang="en-MY" sz="3200" dirty="0">
                <a:solidFill>
                  <a:schemeClr val="bg1"/>
                </a:solidFill>
              </a:rPr>
              <a:t>This is what we speak, not in words taught us by human wisdom but in words taught by the Spirit, explaining spiritual realities with Spirit-taught words.</a:t>
            </a:r>
          </a:p>
        </p:txBody>
      </p:sp>
    </p:spTree>
    <p:extLst>
      <p:ext uri="{BB962C8B-B14F-4D97-AF65-F5344CB8AC3E}">
        <p14:creationId xmlns:p14="http://schemas.microsoft.com/office/powerpoint/2010/main" xmlns="" val="2558295398"/>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197" y="1616419"/>
            <a:ext cx="10515600" cy="1325563"/>
          </a:xfrm>
        </p:spPr>
        <p:txBody>
          <a:bodyPr>
            <a:normAutofit/>
          </a:bodyPr>
          <a:lstStyle/>
          <a:p>
            <a:pPr algn="ctr"/>
            <a:r>
              <a:rPr lang="en-MY" sz="4000" b="1" dirty="0">
                <a:solidFill>
                  <a:schemeClr val="bg1"/>
                </a:solidFill>
                <a:latin typeface="Arial Black" panose="020B0A04020102020204" pitchFamily="34" charset="0"/>
              </a:rPr>
              <a:t>The person </a:t>
            </a:r>
            <a:r>
              <a:rPr lang="en-MY" sz="4000" b="1" u="sng" dirty="0">
                <a:solidFill>
                  <a:schemeClr val="bg1"/>
                </a:solidFill>
                <a:latin typeface="Arial Black" panose="020B0A04020102020204" pitchFamily="34" charset="0"/>
              </a:rPr>
              <a:t>without</a:t>
            </a:r>
            <a:r>
              <a:rPr lang="en-MY" sz="4000" b="1" dirty="0">
                <a:solidFill>
                  <a:schemeClr val="bg1"/>
                </a:solidFill>
                <a:latin typeface="Arial Black" panose="020B0A04020102020204" pitchFamily="34" charset="0"/>
              </a:rPr>
              <a:t> the Spirit..</a:t>
            </a:r>
          </a:p>
        </p:txBody>
      </p:sp>
      <p:sp>
        <p:nvSpPr>
          <p:cNvPr id="4" name="Content Placeholder 3"/>
          <p:cNvSpPr>
            <a:spLocks noGrp="1"/>
          </p:cNvSpPr>
          <p:nvPr>
            <p:ph idx="1"/>
          </p:nvPr>
        </p:nvSpPr>
        <p:spPr>
          <a:xfrm>
            <a:off x="1081705" y="3034747"/>
            <a:ext cx="10028583" cy="2040835"/>
          </a:xfrm>
        </p:spPr>
        <p:txBody>
          <a:bodyPr/>
          <a:lstStyle/>
          <a:p>
            <a:pPr algn="ctr">
              <a:lnSpc>
                <a:spcPct val="150000"/>
              </a:lnSpc>
            </a:pPr>
            <a:r>
              <a:rPr lang="en-MY" dirty="0">
                <a:solidFill>
                  <a:schemeClr val="bg1"/>
                </a:solidFill>
              </a:rPr>
              <a:t>Cannot accept the things that come from the Spirit</a:t>
            </a:r>
          </a:p>
          <a:p>
            <a:pPr algn="ctr">
              <a:lnSpc>
                <a:spcPct val="150000"/>
              </a:lnSpc>
            </a:pPr>
            <a:r>
              <a:rPr lang="en-MY" dirty="0">
                <a:solidFill>
                  <a:schemeClr val="bg1"/>
                </a:solidFill>
              </a:rPr>
              <a:t>Considers the things of God as foolishness</a:t>
            </a:r>
          </a:p>
        </p:txBody>
      </p:sp>
    </p:spTree>
    <p:extLst>
      <p:ext uri="{BB962C8B-B14F-4D97-AF65-F5344CB8AC3E}">
        <p14:creationId xmlns:p14="http://schemas.microsoft.com/office/powerpoint/2010/main" xmlns="" val="259965261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Content Placeholder 2"/>
          <p:cNvSpPr txBox="1">
            <a:spLocks/>
          </p:cNvSpPr>
          <p:nvPr/>
        </p:nvSpPr>
        <p:spPr>
          <a:xfrm>
            <a:off x="1585574" y="2491408"/>
            <a:ext cx="8976410" cy="187263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None/>
            </a:pPr>
            <a:r>
              <a:rPr lang="en-MY" dirty="0">
                <a:solidFill>
                  <a:schemeClr val="bg1"/>
                </a:solidFill>
              </a:rPr>
              <a:t>The wisdom that comes from heaven is first of all pure; then peace-loving, considerate, submissive, full of mercy and good fruit, impartial and sincere.</a:t>
            </a:r>
            <a:endParaRPr lang="en-MY" dirty="0">
              <a:solidFill>
                <a:schemeClr val="bg1"/>
              </a:solidFill>
              <a:latin typeface="Calibri Light" panose="020F0302020204030204" pitchFamily="34" charset="0"/>
              <a:cs typeface="Calibri Light" panose="020F0302020204030204" pitchFamily="34" charset="0"/>
            </a:endParaRPr>
          </a:p>
        </p:txBody>
      </p:sp>
      <p:sp>
        <p:nvSpPr>
          <p:cNvPr id="2" name="TextBox 1"/>
          <p:cNvSpPr txBox="1"/>
          <p:nvPr/>
        </p:nvSpPr>
        <p:spPr>
          <a:xfrm>
            <a:off x="2840249" y="1537252"/>
            <a:ext cx="6467060" cy="707886"/>
          </a:xfrm>
          <a:prstGeom prst="rect">
            <a:avLst/>
          </a:prstGeom>
          <a:noFill/>
        </p:spPr>
        <p:txBody>
          <a:bodyPr wrap="square" rtlCol="0">
            <a:spAutoFit/>
          </a:bodyPr>
          <a:lstStyle/>
          <a:p>
            <a:pPr algn="ctr"/>
            <a:r>
              <a:rPr lang="en-MY" sz="4000" dirty="0">
                <a:solidFill>
                  <a:schemeClr val="bg1"/>
                </a:solidFill>
                <a:latin typeface="Arial Black" panose="020B0A04020102020204" pitchFamily="34" charset="0"/>
              </a:rPr>
              <a:t>Wisdom from God</a:t>
            </a:r>
          </a:p>
        </p:txBody>
      </p:sp>
      <p:sp>
        <p:nvSpPr>
          <p:cNvPr id="3" name="TextBox 2"/>
          <p:cNvSpPr txBox="1"/>
          <p:nvPr/>
        </p:nvSpPr>
        <p:spPr>
          <a:xfrm>
            <a:off x="4854579" y="4733422"/>
            <a:ext cx="2438400" cy="461665"/>
          </a:xfrm>
          <a:prstGeom prst="rect">
            <a:avLst/>
          </a:prstGeom>
          <a:noFill/>
        </p:spPr>
        <p:txBody>
          <a:bodyPr wrap="square" rtlCol="0">
            <a:spAutoFit/>
          </a:bodyPr>
          <a:lstStyle/>
          <a:p>
            <a:pPr algn="ctr"/>
            <a:r>
              <a:rPr lang="en-MY" sz="2400" dirty="0">
                <a:solidFill>
                  <a:schemeClr val="bg1"/>
                </a:solidFill>
              </a:rPr>
              <a:t>James 3:17</a:t>
            </a:r>
          </a:p>
        </p:txBody>
      </p:sp>
    </p:spTree>
    <p:extLst>
      <p:ext uri="{BB962C8B-B14F-4D97-AF65-F5344CB8AC3E}">
        <p14:creationId xmlns:p14="http://schemas.microsoft.com/office/powerpoint/2010/main" xmlns="" val="2781713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5675" y="1364628"/>
            <a:ext cx="10515600" cy="1325563"/>
          </a:xfrm>
        </p:spPr>
        <p:txBody>
          <a:bodyPr>
            <a:normAutofit/>
          </a:bodyPr>
          <a:lstStyle/>
          <a:p>
            <a:pPr algn="ctr"/>
            <a:r>
              <a:rPr lang="en-MY" sz="4000" b="1" dirty="0">
                <a:solidFill>
                  <a:schemeClr val="bg1"/>
                </a:solidFill>
                <a:latin typeface="Arial Black" panose="020B0A04020102020204" pitchFamily="34" charset="0"/>
              </a:rPr>
              <a:t>The person </a:t>
            </a:r>
            <a:r>
              <a:rPr lang="en-MY" sz="4000" b="1" u="sng" dirty="0">
                <a:solidFill>
                  <a:schemeClr val="bg1"/>
                </a:solidFill>
                <a:latin typeface="Arial Black" panose="020B0A04020102020204" pitchFamily="34" charset="0"/>
              </a:rPr>
              <a:t>with</a:t>
            </a:r>
            <a:r>
              <a:rPr lang="en-MY" sz="4000" b="1" dirty="0">
                <a:solidFill>
                  <a:schemeClr val="bg1"/>
                </a:solidFill>
                <a:latin typeface="Arial Black" panose="020B0A04020102020204" pitchFamily="34" charset="0"/>
              </a:rPr>
              <a:t> the Spirit..</a:t>
            </a:r>
          </a:p>
        </p:txBody>
      </p:sp>
      <p:sp>
        <p:nvSpPr>
          <p:cNvPr id="4" name="Content Placeholder 3"/>
          <p:cNvSpPr>
            <a:spLocks noGrp="1"/>
          </p:cNvSpPr>
          <p:nvPr>
            <p:ph idx="1"/>
          </p:nvPr>
        </p:nvSpPr>
        <p:spPr>
          <a:xfrm>
            <a:off x="949184" y="2690191"/>
            <a:ext cx="10028583" cy="2478157"/>
          </a:xfrm>
        </p:spPr>
        <p:txBody>
          <a:bodyPr>
            <a:noAutofit/>
          </a:bodyPr>
          <a:lstStyle/>
          <a:p>
            <a:pPr algn="ctr">
              <a:lnSpc>
                <a:spcPct val="150000"/>
              </a:lnSpc>
            </a:pPr>
            <a:r>
              <a:rPr lang="en-MY" dirty="0">
                <a:solidFill>
                  <a:schemeClr val="bg1"/>
                </a:solidFill>
              </a:rPr>
              <a:t>Can understand the things of God</a:t>
            </a:r>
          </a:p>
          <a:p>
            <a:pPr algn="ctr">
              <a:lnSpc>
                <a:spcPct val="150000"/>
              </a:lnSpc>
            </a:pPr>
            <a:r>
              <a:rPr lang="en-MY" dirty="0">
                <a:solidFill>
                  <a:schemeClr val="bg1"/>
                </a:solidFill>
              </a:rPr>
              <a:t>Can discern things and make good judgments</a:t>
            </a:r>
          </a:p>
          <a:p>
            <a:pPr algn="ctr">
              <a:lnSpc>
                <a:spcPct val="150000"/>
              </a:lnSpc>
            </a:pPr>
            <a:r>
              <a:rPr lang="en-MY" dirty="0">
                <a:solidFill>
                  <a:schemeClr val="bg1"/>
                </a:solidFill>
              </a:rPr>
              <a:t>Have the mind of Christ</a:t>
            </a:r>
          </a:p>
        </p:txBody>
      </p:sp>
    </p:spTree>
    <p:extLst>
      <p:ext uri="{BB962C8B-B14F-4D97-AF65-F5344CB8AC3E}">
        <p14:creationId xmlns:p14="http://schemas.microsoft.com/office/powerpoint/2010/main" xmlns="" val="2981535651"/>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948067" y="2199860"/>
            <a:ext cx="8256106" cy="1200329"/>
          </a:xfrm>
          <a:prstGeom prst="rect">
            <a:avLst/>
          </a:prstGeom>
          <a:noFill/>
        </p:spPr>
        <p:txBody>
          <a:bodyPr wrap="square" rtlCol="0">
            <a:spAutoFit/>
          </a:bodyPr>
          <a:lstStyle/>
          <a:p>
            <a:pPr algn="ctr"/>
            <a:r>
              <a:rPr lang="en-MY" sz="3600" dirty="0">
                <a:solidFill>
                  <a:schemeClr val="bg1"/>
                </a:solidFill>
                <a:latin typeface="Arial Black" panose="020B0A04020102020204" pitchFamily="34" charset="0"/>
              </a:rPr>
              <a:t>Becoming the Wise person God wants for us to be</a:t>
            </a:r>
          </a:p>
        </p:txBody>
      </p:sp>
      <p:sp>
        <p:nvSpPr>
          <p:cNvPr id="4" name="TextBox 3"/>
          <p:cNvSpPr txBox="1"/>
          <p:nvPr/>
        </p:nvSpPr>
        <p:spPr>
          <a:xfrm>
            <a:off x="543338" y="4072592"/>
            <a:ext cx="11065565" cy="523220"/>
          </a:xfrm>
          <a:prstGeom prst="rect">
            <a:avLst/>
          </a:prstGeom>
          <a:noFill/>
        </p:spPr>
        <p:txBody>
          <a:bodyPr wrap="square" rtlCol="0">
            <a:spAutoFit/>
          </a:bodyPr>
          <a:lstStyle/>
          <a:p>
            <a:pPr algn="ctr"/>
            <a:r>
              <a:rPr lang="en-MY" sz="2800" dirty="0">
                <a:solidFill>
                  <a:schemeClr val="bg1"/>
                </a:solidFill>
              </a:rPr>
              <a:t>We can be a wise person because God lives in us, </a:t>
            </a:r>
            <a:r>
              <a:rPr lang="en-MY" sz="2800" dirty="0">
                <a:solidFill>
                  <a:srgbClr val="FFFF00"/>
                </a:solidFill>
                <a:latin typeface="Arial Black" panose="020B0A04020102020204" pitchFamily="34" charset="0"/>
              </a:rPr>
              <a:t>but…..</a:t>
            </a:r>
          </a:p>
        </p:txBody>
      </p:sp>
    </p:spTree>
    <p:extLst>
      <p:ext uri="{BB962C8B-B14F-4D97-AF65-F5344CB8AC3E}">
        <p14:creationId xmlns:p14="http://schemas.microsoft.com/office/powerpoint/2010/main" xmlns="" val="2898455056"/>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921024" y="2109491"/>
            <a:ext cx="10310190" cy="1200329"/>
          </a:xfrm>
          <a:prstGeom prst="rect">
            <a:avLst/>
          </a:prstGeom>
          <a:noFill/>
        </p:spPr>
        <p:txBody>
          <a:bodyPr wrap="square" rtlCol="0">
            <a:spAutoFit/>
          </a:bodyPr>
          <a:lstStyle/>
          <a:p>
            <a:pPr algn="ctr"/>
            <a:r>
              <a:rPr lang="en-MY" sz="3600" dirty="0">
                <a:solidFill>
                  <a:schemeClr val="bg1"/>
                </a:solidFill>
                <a:latin typeface="Arial Black" panose="020B0A04020102020204" pitchFamily="34" charset="0"/>
              </a:rPr>
              <a:t>Having right theology of the indwelling of the Spirit</a:t>
            </a:r>
          </a:p>
        </p:txBody>
      </p:sp>
      <p:sp>
        <p:nvSpPr>
          <p:cNvPr id="4" name="TextBox 3"/>
          <p:cNvSpPr txBox="1"/>
          <p:nvPr/>
        </p:nvSpPr>
        <p:spPr>
          <a:xfrm>
            <a:off x="543336" y="3953323"/>
            <a:ext cx="11065565" cy="584775"/>
          </a:xfrm>
          <a:prstGeom prst="rect">
            <a:avLst/>
          </a:prstGeom>
          <a:noFill/>
        </p:spPr>
        <p:txBody>
          <a:bodyPr wrap="square" rtlCol="0">
            <a:spAutoFit/>
          </a:bodyPr>
          <a:lstStyle/>
          <a:p>
            <a:pPr algn="ctr"/>
            <a:r>
              <a:rPr lang="en-MY" sz="3200" dirty="0">
                <a:solidFill>
                  <a:schemeClr val="bg1"/>
                </a:solidFill>
              </a:rPr>
              <a:t>Right believing leads to right thinking and right doing</a:t>
            </a:r>
          </a:p>
        </p:txBody>
      </p:sp>
    </p:spTree>
    <p:extLst>
      <p:ext uri="{BB962C8B-B14F-4D97-AF65-F5344CB8AC3E}">
        <p14:creationId xmlns:p14="http://schemas.microsoft.com/office/powerpoint/2010/main" xmlns="" val="1563320591"/>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854764" y="2321526"/>
            <a:ext cx="10310190" cy="646331"/>
          </a:xfrm>
          <a:prstGeom prst="rect">
            <a:avLst/>
          </a:prstGeom>
          <a:noFill/>
        </p:spPr>
        <p:txBody>
          <a:bodyPr wrap="square" rtlCol="0">
            <a:spAutoFit/>
          </a:bodyPr>
          <a:lstStyle/>
          <a:p>
            <a:pPr algn="ctr"/>
            <a:r>
              <a:rPr lang="en-MY" sz="3600" dirty="0">
                <a:solidFill>
                  <a:schemeClr val="bg1"/>
                </a:solidFill>
                <a:latin typeface="Arial Black" panose="020B0A04020102020204" pitchFamily="34" charset="0"/>
              </a:rPr>
              <a:t>Eternal Life is to know God (</a:t>
            </a:r>
            <a:r>
              <a:rPr lang="en-MY" sz="3600" dirty="0" err="1">
                <a:solidFill>
                  <a:schemeClr val="bg1"/>
                </a:solidFill>
                <a:latin typeface="Arial Black" panose="020B0A04020102020204" pitchFamily="34" charset="0"/>
              </a:rPr>
              <a:t>Jn</a:t>
            </a:r>
            <a:r>
              <a:rPr lang="en-MY" sz="3600" dirty="0">
                <a:solidFill>
                  <a:schemeClr val="bg1"/>
                </a:solidFill>
                <a:latin typeface="Arial Black" panose="020B0A04020102020204" pitchFamily="34" charset="0"/>
              </a:rPr>
              <a:t> 17:3)</a:t>
            </a:r>
          </a:p>
        </p:txBody>
      </p:sp>
      <p:sp>
        <p:nvSpPr>
          <p:cNvPr id="4" name="TextBox 3"/>
          <p:cNvSpPr txBox="1"/>
          <p:nvPr/>
        </p:nvSpPr>
        <p:spPr>
          <a:xfrm>
            <a:off x="477077" y="3529252"/>
            <a:ext cx="11065565" cy="1077218"/>
          </a:xfrm>
          <a:prstGeom prst="rect">
            <a:avLst/>
          </a:prstGeom>
          <a:noFill/>
        </p:spPr>
        <p:txBody>
          <a:bodyPr wrap="square" rtlCol="0">
            <a:spAutoFit/>
          </a:bodyPr>
          <a:lstStyle/>
          <a:p>
            <a:pPr algn="ctr"/>
            <a:r>
              <a:rPr lang="en-MY" sz="3200" dirty="0">
                <a:solidFill>
                  <a:schemeClr val="bg1"/>
                </a:solidFill>
              </a:rPr>
              <a:t>   Eternal Life begins here and now and is a conversational relationship with God</a:t>
            </a:r>
          </a:p>
        </p:txBody>
      </p:sp>
    </p:spTree>
    <p:extLst>
      <p:ext uri="{BB962C8B-B14F-4D97-AF65-F5344CB8AC3E}">
        <p14:creationId xmlns:p14="http://schemas.microsoft.com/office/powerpoint/2010/main" xmlns="" val="3503612699"/>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854762" y="969805"/>
            <a:ext cx="10310190" cy="646331"/>
          </a:xfrm>
          <a:prstGeom prst="rect">
            <a:avLst/>
          </a:prstGeom>
          <a:noFill/>
        </p:spPr>
        <p:txBody>
          <a:bodyPr wrap="square" rtlCol="0">
            <a:spAutoFit/>
          </a:bodyPr>
          <a:lstStyle/>
          <a:p>
            <a:pPr algn="ctr"/>
            <a:r>
              <a:rPr lang="en-MY" sz="3600" dirty="0">
                <a:solidFill>
                  <a:schemeClr val="bg1"/>
                </a:solidFill>
                <a:latin typeface="Arial Black" panose="020B0A04020102020204" pitchFamily="34" charset="0"/>
              </a:rPr>
              <a:t>How does God speak to us ?</a:t>
            </a:r>
          </a:p>
        </p:txBody>
      </p:sp>
      <p:sp>
        <p:nvSpPr>
          <p:cNvPr id="4" name="TextBox 3"/>
          <p:cNvSpPr txBox="1"/>
          <p:nvPr/>
        </p:nvSpPr>
        <p:spPr>
          <a:xfrm>
            <a:off x="477075" y="1806471"/>
            <a:ext cx="11065565" cy="3785652"/>
          </a:xfrm>
          <a:prstGeom prst="rect">
            <a:avLst/>
          </a:prstGeom>
          <a:noFill/>
        </p:spPr>
        <p:txBody>
          <a:bodyPr wrap="square" rtlCol="0">
            <a:spAutoFit/>
          </a:bodyPr>
          <a:lstStyle/>
          <a:p>
            <a:pPr algn="ctr">
              <a:lnSpc>
                <a:spcPct val="150000"/>
              </a:lnSpc>
            </a:pPr>
            <a:r>
              <a:rPr lang="en-MY" sz="3200" dirty="0">
                <a:solidFill>
                  <a:schemeClr val="bg1"/>
                </a:solidFill>
              </a:rPr>
              <a:t>God is spirit (</a:t>
            </a:r>
            <a:r>
              <a:rPr lang="en-MY" sz="3200" dirty="0" err="1">
                <a:solidFill>
                  <a:schemeClr val="bg1"/>
                </a:solidFill>
              </a:rPr>
              <a:t>unbodily</a:t>
            </a:r>
            <a:r>
              <a:rPr lang="en-MY" sz="3200" dirty="0">
                <a:solidFill>
                  <a:schemeClr val="bg1"/>
                </a:solidFill>
              </a:rPr>
              <a:t>), he communicates in many different ways</a:t>
            </a:r>
            <a:br>
              <a:rPr lang="en-MY" sz="3200" dirty="0">
                <a:solidFill>
                  <a:schemeClr val="bg1"/>
                </a:solidFill>
              </a:rPr>
            </a:br>
            <a:r>
              <a:rPr lang="en-MY" sz="3200" dirty="0">
                <a:solidFill>
                  <a:schemeClr val="bg1"/>
                </a:solidFill>
              </a:rPr>
              <a:t>1. Dreams &amp; vision</a:t>
            </a:r>
          </a:p>
          <a:p>
            <a:pPr algn="ctr">
              <a:lnSpc>
                <a:spcPct val="150000"/>
              </a:lnSpc>
            </a:pPr>
            <a:r>
              <a:rPr lang="en-MY" sz="3200" dirty="0">
                <a:solidFill>
                  <a:schemeClr val="bg1"/>
                </a:solidFill>
              </a:rPr>
              <a:t>2. Signs &amp; wonders (miracles, healing, </a:t>
            </a:r>
            <a:r>
              <a:rPr lang="en-MY" sz="3200" dirty="0" err="1">
                <a:solidFill>
                  <a:schemeClr val="bg1"/>
                </a:solidFill>
              </a:rPr>
              <a:t>etc</a:t>
            </a:r>
            <a:r>
              <a:rPr lang="en-MY" sz="3200" dirty="0">
                <a:solidFill>
                  <a:schemeClr val="bg1"/>
                </a:solidFill>
              </a:rPr>
              <a:t>)</a:t>
            </a:r>
          </a:p>
          <a:p>
            <a:pPr algn="ctr">
              <a:lnSpc>
                <a:spcPct val="150000"/>
              </a:lnSpc>
            </a:pPr>
            <a:r>
              <a:rPr lang="en-MY" sz="3200" dirty="0">
                <a:solidFill>
                  <a:schemeClr val="bg1"/>
                </a:solidFill>
              </a:rPr>
              <a:t>3. Creation (Ps 19)</a:t>
            </a:r>
          </a:p>
          <a:p>
            <a:pPr algn="ctr">
              <a:lnSpc>
                <a:spcPct val="150000"/>
              </a:lnSpc>
            </a:pPr>
            <a:r>
              <a:rPr lang="en-MY" sz="3200" dirty="0">
                <a:solidFill>
                  <a:srgbClr val="FFFF00"/>
                </a:solidFill>
                <a:latin typeface="Arial Black" panose="020B0A04020102020204" pitchFamily="34" charset="0"/>
              </a:rPr>
              <a:t>4. Directly   </a:t>
            </a:r>
          </a:p>
        </p:txBody>
      </p:sp>
    </p:spTree>
    <p:extLst>
      <p:ext uri="{BB962C8B-B14F-4D97-AF65-F5344CB8AC3E}">
        <p14:creationId xmlns:p14="http://schemas.microsoft.com/office/powerpoint/2010/main" xmlns="" val="3576906836"/>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695737" y="1619162"/>
            <a:ext cx="10979428" cy="646331"/>
          </a:xfrm>
          <a:prstGeom prst="rect">
            <a:avLst/>
          </a:prstGeom>
          <a:noFill/>
        </p:spPr>
        <p:txBody>
          <a:bodyPr wrap="square" rtlCol="0">
            <a:spAutoFit/>
          </a:bodyPr>
          <a:lstStyle/>
          <a:p>
            <a:pPr algn="ctr"/>
            <a:r>
              <a:rPr lang="en-MY" sz="3600" dirty="0">
                <a:solidFill>
                  <a:schemeClr val="bg1"/>
                </a:solidFill>
                <a:latin typeface="Arial Black" panose="020B0A04020102020204" pitchFamily="34" charset="0"/>
              </a:rPr>
              <a:t>God communicates with Moses </a:t>
            </a:r>
            <a:r>
              <a:rPr lang="en-MY" sz="3600" dirty="0">
                <a:solidFill>
                  <a:srgbClr val="FFFF00"/>
                </a:solidFill>
                <a:latin typeface="Arial Black" panose="020B0A04020102020204" pitchFamily="34" charset="0"/>
              </a:rPr>
              <a:t>directly</a:t>
            </a:r>
          </a:p>
        </p:txBody>
      </p:sp>
      <p:sp>
        <p:nvSpPr>
          <p:cNvPr id="4" name="TextBox 3"/>
          <p:cNvSpPr txBox="1"/>
          <p:nvPr/>
        </p:nvSpPr>
        <p:spPr>
          <a:xfrm>
            <a:off x="652668" y="2667862"/>
            <a:ext cx="11065565" cy="3046988"/>
          </a:xfrm>
          <a:prstGeom prst="rect">
            <a:avLst/>
          </a:prstGeom>
          <a:noFill/>
        </p:spPr>
        <p:txBody>
          <a:bodyPr wrap="square" rtlCol="0">
            <a:spAutoFit/>
          </a:bodyPr>
          <a:lstStyle/>
          <a:p>
            <a:pPr algn="ctr"/>
            <a:r>
              <a:rPr lang="en-MY" sz="3200" dirty="0">
                <a:solidFill>
                  <a:schemeClr val="bg1"/>
                </a:solidFill>
              </a:rPr>
              <a:t>“When there is a prophet among you, I, the </a:t>
            </a:r>
            <a:r>
              <a:rPr lang="en-MY" sz="3200" cap="small" dirty="0">
                <a:solidFill>
                  <a:schemeClr val="bg1"/>
                </a:solidFill>
              </a:rPr>
              <a:t>Lord</a:t>
            </a:r>
            <a:r>
              <a:rPr lang="en-MY" sz="3200" dirty="0">
                <a:solidFill>
                  <a:schemeClr val="bg1"/>
                </a:solidFill>
              </a:rPr>
              <a:t>, reveal myself to them in visions, I speak to them in dreams. But this is not true of my servant Moses; he is faithful in all my house. With him I speak face to face, </a:t>
            </a:r>
            <a:r>
              <a:rPr lang="en-MY" sz="3200" b="1" u="sng" dirty="0">
                <a:solidFill>
                  <a:srgbClr val="FFFF00"/>
                </a:solidFill>
                <a:latin typeface="Arial Black" panose="020B0A04020102020204" pitchFamily="34" charset="0"/>
              </a:rPr>
              <a:t>clearly</a:t>
            </a:r>
            <a:r>
              <a:rPr lang="en-MY" sz="3200" dirty="0">
                <a:solidFill>
                  <a:schemeClr val="bg1"/>
                </a:solidFill>
              </a:rPr>
              <a:t> and not in riddles;</a:t>
            </a:r>
          </a:p>
          <a:p>
            <a:pPr algn="ctr"/>
            <a:endParaRPr lang="en-MY" sz="3200" dirty="0">
              <a:solidFill>
                <a:schemeClr val="bg1"/>
              </a:solidFill>
            </a:endParaRPr>
          </a:p>
          <a:p>
            <a:pPr algn="ctr"/>
            <a:r>
              <a:rPr lang="en-MY" sz="3200" dirty="0">
                <a:solidFill>
                  <a:schemeClr val="bg1"/>
                </a:solidFill>
              </a:rPr>
              <a:t>Numbers 12:6-8</a:t>
            </a:r>
          </a:p>
        </p:txBody>
      </p:sp>
    </p:spTree>
    <p:extLst>
      <p:ext uri="{BB962C8B-B14F-4D97-AF65-F5344CB8AC3E}">
        <p14:creationId xmlns:p14="http://schemas.microsoft.com/office/powerpoint/2010/main" xmlns="" val="4267603157"/>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732180" y="2440796"/>
            <a:ext cx="10820400" cy="646331"/>
          </a:xfrm>
          <a:prstGeom prst="rect">
            <a:avLst/>
          </a:prstGeom>
          <a:noFill/>
        </p:spPr>
        <p:txBody>
          <a:bodyPr wrap="square" rtlCol="0">
            <a:spAutoFit/>
          </a:bodyPr>
          <a:lstStyle/>
          <a:p>
            <a:pPr algn="ctr"/>
            <a:r>
              <a:rPr lang="en-MY" sz="3600" dirty="0">
                <a:solidFill>
                  <a:schemeClr val="bg1"/>
                </a:solidFill>
                <a:latin typeface="Arial Black" panose="020B0A04020102020204" pitchFamily="34" charset="0"/>
              </a:rPr>
              <a:t>How do I know it is God speaking to me?</a:t>
            </a:r>
          </a:p>
        </p:txBody>
      </p:sp>
      <p:sp>
        <p:nvSpPr>
          <p:cNvPr id="4" name="TextBox 3"/>
          <p:cNvSpPr txBox="1"/>
          <p:nvPr/>
        </p:nvSpPr>
        <p:spPr>
          <a:xfrm>
            <a:off x="609598" y="3356975"/>
            <a:ext cx="11065565" cy="939360"/>
          </a:xfrm>
          <a:prstGeom prst="rect">
            <a:avLst/>
          </a:prstGeom>
          <a:noFill/>
        </p:spPr>
        <p:txBody>
          <a:bodyPr wrap="square" rtlCol="0">
            <a:spAutoFit/>
          </a:bodyPr>
          <a:lstStyle/>
          <a:p>
            <a:pPr algn="ctr">
              <a:lnSpc>
                <a:spcPct val="200000"/>
              </a:lnSpc>
            </a:pPr>
            <a:r>
              <a:rPr lang="en-MY" sz="3200" dirty="0">
                <a:solidFill>
                  <a:schemeClr val="bg1"/>
                </a:solidFill>
              </a:rPr>
              <a:t>by Training</a:t>
            </a:r>
          </a:p>
        </p:txBody>
      </p:sp>
    </p:spTree>
    <p:extLst>
      <p:ext uri="{BB962C8B-B14F-4D97-AF65-F5344CB8AC3E}">
        <p14:creationId xmlns:p14="http://schemas.microsoft.com/office/powerpoint/2010/main" xmlns="" val="1632186112"/>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732179" y="2440796"/>
            <a:ext cx="11261037" cy="646331"/>
          </a:xfrm>
          <a:prstGeom prst="rect">
            <a:avLst/>
          </a:prstGeom>
          <a:noFill/>
        </p:spPr>
        <p:txBody>
          <a:bodyPr wrap="square" rtlCol="0">
            <a:spAutoFit/>
          </a:bodyPr>
          <a:lstStyle/>
          <a:p>
            <a:pPr algn="ctr"/>
            <a:r>
              <a:rPr lang="en-MY" sz="3600" dirty="0">
                <a:solidFill>
                  <a:schemeClr val="bg1"/>
                </a:solidFill>
                <a:latin typeface="Arial Black" panose="020B0A04020102020204" pitchFamily="34" charset="0"/>
              </a:rPr>
              <a:t>How do I learn to recognize God’s voice ?</a:t>
            </a:r>
          </a:p>
        </p:txBody>
      </p:sp>
      <p:sp>
        <p:nvSpPr>
          <p:cNvPr id="4" name="TextBox 3"/>
          <p:cNvSpPr txBox="1"/>
          <p:nvPr/>
        </p:nvSpPr>
        <p:spPr>
          <a:xfrm>
            <a:off x="609598" y="3356975"/>
            <a:ext cx="11065565" cy="939360"/>
          </a:xfrm>
          <a:prstGeom prst="rect">
            <a:avLst/>
          </a:prstGeom>
          <a:noFill/>
        </p:spPr>
        <p:txBody>
          <a:bodyPr wrap="square" rtlCol="0">
            <a:spAutoFit/>
          </a:bodyPr>
          <a:lstStyle/>
          <a:p>
            <a:pPr algn="ctr">
              <a:lnSpc>
                <a:spcPct val="200000"/>
              </a:lnSpc>
            </a:pPr>
            <a:r>
              <a:rPr lang="en-MY" sz="3200" dirty="0">
                <a:solidFill>
                  <a:schemeClr val="bg1"/>
                </a:solidFill>
              </a:rPr>
              <a:t>By experience and repetition (over time)</a:t>
            </a:r>
          </a:p>
        </p:txBody>
      </p:sp>
    </p:spTree>
    <p:extLst>
      <p:ext uri="{BB962C8B-B14F-4D97-AF65-F5344CB8AC3E}">
        <p14:creationId xmlns:p14="http://schemas.microsoft.com/office/powerpoint/2010/main" xmlns="" val="1368642568"/>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854764" y="1645666"/>
            <a:ext cx="10310190" cy="1754326"/>
          </a:xfrm>
          <a:prstGeom prst="rect">
            <a:avLst/>
          </a:prstGeom>
          <a:noFill/>
        </p:spPr>
        <p:txBody>
          <a:bodyPr wrap="square" rtlCol="0">
            <a:spAutoFit/>
          </a:bodyPr>
          <a:lstStyle/>
          <a:p>
            <a:pPr algn="ctr"/>
            <a:r>
              <a:rPr lang="en-MY" sz="3600" dirty="0">
                <a:solidFill>
                  <a:schemeClr val="bg1"/>
                </a:solidFill>
                <a:latin typeface="Arial Black" panose="020B0A04020102020204" pitchFamily="34" charset="0"/>
              </a:rPr>
              <a:t>How to avoid falling into presumptuousness that God speaks to me when He doesn’t ? </a:t>
            </a:r>
          </a:p>
        </p:txBody>
      </p:sp>
      <p:sp>
        <p:nvSpPr>
          <p:cNvPr id="4" name="TextBox 3"/>
          <p:cNvSpPr txBox="1"/>
          <p:nvPr/>
        </p:nvSpPr>
        <p:spPr>
          <a:xfrm>
            <a:off x="477076" y="3953322"/>
            <a:ext cx="11065565" cy="584775"/>
          </a:xfrm>
          <a:prstGeom prst="rect">
            <a:avLst/>
          </a:prstGeom>
          <a:noFill/>
        </p:spPr>
        <p:txBody>
          <a:bodyPr wrap="square" rtlCol="0">
            <a:spAutoFit/>
          </a:bodyPr>
          <a:lstStyle/>
          <a:p>
            <a:pPr algn="ctr"/>
            <a:r>
              <a:rPr lang="en-MY" sz="3200" dirty="0">
                <a:solidFill>
                  <a:schemeClr val="bg1"/>
                </a:solidFill>
              </a:rPr>
              <a:t>Base what you hear on the Scripture  </a:t>
            </a:r>
          </a:p>
        </p:txBody>
      </p:sp>
    </p:spTree>
    <p:extLst>
      <p:ext uri="{BB962C8B-B14F-4D97-AF65-F5344CB8AC3E}">
        <p14:creationId xmlns:p14="http://schemas.microsoft.com/office/powerpoint/2010/main" xmlns="" val="1698992348"/>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854763" y="1963718"/>
            <a:ext cx="10310190" cy="1200329"/>
          </a:xfrm>
          <a:prstGeom prst="rect">
            <a:avLst/>
          </a:prstGeom>
          <a:noFill/>
        </p:spPr>
        <p:txBody>
          <a:bodyPr wrap="square" rtlCol="0">
            <a:spAutoFit/>
          </a:bodyPr>
          <a:lstStyle/>
          <a:p>
            <a:pPr algn="ctr"/>
            <a:r>
              <a:rPr lang="en-MY" sz="3600" dirty="0">
                <a:solidFill>
                  <a:schemeClr val="bg1"/>
                </a:solidFill>
                <a:latin typeface="Arial Black" panose="020B0A04020102020204" pitchFamily="34" charset="0"/>
              </a:rPr>
              <a:t>How do I become the wise person God  wants me to be ? </a:t>
            </a:r>
          </a:p>
        </p:txBody>
      </p:sp>
      <p:sp>
        <p:nvSpPr>
          <p:cNvPr id="4" name="TextBox 3"/>
          <p:cNvSpPr txBox="1"/>
          <p:nvPr/>
        </p:nvSpPr>
        <p:spPr>
          <a:xfrm>
            <a:off x="477076" y="3953322"/>
            <a:ext cx="11065565" cy="461665"/>
          </a:xfrm>
          <a:prstGeom prst="rect">
            <a:avLst/>
          </a:prstGeom>
          <a:noFill/>
        </p:spPr>
        <p:txBody>
          <a:bodyPr wrap="square" rtlCol="0">
            <a:spAutoFit/>
          </a:bodyPr>
          <a:lstStyle/>
          <a:p>
            <a:pPr algn="ctr"/>
            <a:r>
              <a:rPr lang="en-MY" sz="2400" dirty="0">
                <a:solidFill>
                  <a:schemeClr val="bg1"/>
                </a:solidFill>
              </a:rPr>
              <a:t>Have a conversational relationship with the Spirit and obey Him </a:t>
            </a:r>
          </a:p>
        </p:txBody>
      </p:sp>
    </p:spTree>
    <p:extLst>
      <p:ext uri="{BB962C8B-B14F-4D97-AF65-F5344CB8AC3E}">
        <p14:creationId xmlns:p14="http://schemas.microsoft.com/office/powerpoint/2010/main" xmlns="" val="174870121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Content Placeholder 2"/>
          <p:cNvSpPr txBox="1">
            <a:spLocks/>
          </p:cNvSpPr>
          <p:nvPr/>
        </p:nvSpPr>
        <p:spPr>
          <a:xfrm>
            <a:off x="1636440" y="2743200"/>
            <a:ext cx="8976410" cy="156375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None/>
            </a:pPr>
            <a:r>
              <a:rPr lang="en-MY" dirty="0">
                <a:solidFill>
                  <a:schemeClr val="bg1"/>
                </a:solidFill>
              </a:rPr>
              <a:t>Pure, peace-loving, considerate, submissive, full of mercy and good fruit, impartial and sincere.</a:t>
            </a:r>
            <a:endParaRPr lang="en-MY" dirty="0">
              <a:solidFill>
                <a:schemeClr val="bg1"/>
              </a:solidFill>
              <a:latin typeface="Calibri Light" panose="020F0302020204030204" pitchFamily="34" charset="0"/>
              <a:cs typeface="Calibri Light" panose="020F0302020204030204" pitchFamily="34" charset="0"/>
            </a:endParaRPr>
          </a:p>
        </p:txBody>
      </p:sp>
      <p:sp>
        <p:nvSpPr>
          <p:cNvPr id="2" name="TextBox 1"/>
          <p:cNvSpPr txBox="1"/>
          <p:nvPr/>
        </p:nvSpPr>
        <p:spPr>
          <a:xfrm>
            <a:off x="2813743" y="1881809"/>
            <a:ext cx="6621803" cy="584775"/>
          </a:xfrm>
          <a:prstGeom prst="rect">
            <a:avLst/>
          </a:prstGeom>
          <a:noFill/>
        </p:spPr>
        <p:txBody>
          <a:bodyPr wrap="square" rtlCol="0">
            <a:spAutoFit/>
          </a:bodyPr>
          <a:lstStyle/>
          <a:p>
            <a:pPr algn="ctr"/>
            <a:r>
              <a:rPr lang="en-MY" sz="3200" dirty="0">
                <a:solidFill>
                  <a:schemeClr val="bg1"/>
                </a:solidFill>
                <a:latin typeface="Arial Black" panose="020B0A04020102020204" pitchFamily="34" charset="0"/>
              </a:rPr>
              <a:t>True Marks of a Wise Person</a:t>
            </a:r>
          </a:p>
        </p:txBody>
      </p:sp>
    </p:spTree>
    <p:extLst>
      <p:ext uri="{BB962C8B-B14F-4D97-AF65-F5344CB8AC3E}">
        <p14:creationId xmlns:p14="http://schemas.microsoft.com/office/powerpoint/2010/main" xmlns="" val="21684858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2067339" y="1643269"/>
            <a:ext cx="7805532" cy="1077218"/>
          </a:xfrm>
          <a:prstGeom prst="rect">
            <a:avLst/>
          </a:prstGeom>
          <a:noFill/>
        </p:spPr>
        <p:txBody>
          <a:bodyPr wrap="square" rtlCol="0">
            <a:spAutoFit/>
          </a:bodyPr>
          <a:lstStyle/>
          <a:p>
            <a:pPr algn="ctr"/>
            <a:r>
              <a:rPr lang="en-MY" sz="3200" dirty="0">
                <a:solidFill>
                  <a:schemeClr val="bg1"/>
                </a:solidFill>
                <a:latin typeface="Arial Black" panose="020B0A04020102020204" pitchFamily="34" charset="0"/>
              </a:rPr>
              <a:t>Becoming the Wise person God wants to be</a:t>
            </a:r>
          </a:p>
        </p:txBody>
      </p:sp>
      <p:sp>
        <p:nvSpPr>
          <p:cNvPr id="3" name="TextBox 2"/>
          <p:cNvSpPr txBox="1"/>
          <p:nvPr/>
        </p:nvSpPr>
        <p:spPr>
          <a:xfrm>
            <a:off x="2484784" y="4402118"/>
            <a:ext cx="6970642" cy="584775"/>
          </a:xfrm>
          <a:prstGeom prst="rect">
            <a:avLst/>
          </a:prstGeom>
          <a:noFill/>
        </p:spPr>
        <p:txBody>
          <a:bodyPr wrap="square" rtlCol="0">
            <a:spAutoFit/>
          </a:bodyPr>
          <a:lstStyle/>
          <a:p>
            <a:pPr algn="ctr"/>
            <a:r>
              <a:rPr lang="en-MY" sz="3200" dirty="0">
                <a:solidFill>
                  <a:schemeClr val="bg1"/>
                </a:solidFill>
              </a:rPr>
              <a:t>1 Corinthians 2:1-16</a:t>
            </a:r>
          </a:p>
        </p:txBody>
      </p:sp>
      <p:sp>
        <p:nvSpPr>
          <p:cNvPr id="4" name="TextBox 3"/>
          <p:cNvSpPr txBox="1"/>
          <p:nvPr/>
        </p:nvSpPr>
        <p:spPr>
          <a:xfrm>
            <a:off x="543339" y="3299692"/>
            <a:ext cx="11065565" cy="523220"/>
          </a:xfrm>
          <a:prstGeom prst="rect">
            <a:avLst/>
          </a:prstGeom>
          <a:noFill/>
        </p:spPr>
        <p:txBody>
          <a:bodyPr wrap="square" rtlCol="0">
            <a:spAutoFit/>
          </a:bodyPr>
          <a:lstStyle/>
          <a:p>
            <a:pPr algn="ctr"/>
            <a:r>
              <a:rPr lang="en-MY" sz="2800" dirty="0">
                <a:solidFill>
                  <a:schemeClr val="bg1"/>
                </a:solidFill>
              </a:rPr>
              <a:t>Gaining wisdom is not a wishful thinking, it is within our reach</a:t>
            </a:r>
          </a:p>
        </p:txBody>
      </p:sp>
    </p:spTree>
    <p:extLst>
      <p:ext uri="{BB962C8B-B14F-4D97-AF65-F5344CB8AC3E}">
        <p14:creationId xmlns:p14="http://schemas.microsoft.com/office/powerpoint/2010/main" xmlns="" val="1303902648"/>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Content Placeholder 2"/>
          <p:cNvSpPr txBox="1">
            <a:spLocks/>
          </p:cNvSpPr>
          <p:nvPr/>
        </p:nvSpPr>
        <p:spPr>
          <a:xfrm>
            <a:off x="604911" y="1046412"/>
            <a:ext cx="11197883" cy="40464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None/>
            </a:pPr>
            <a:r>
              <a:rPr lang="en-MY" dirty="0">
                <a:solidFill>
                  <a:schemeClr val="bg1"/>
                </a:solidFill>
                <a:latin typeface="Calibri Light" panose="020F0302020204030204" pitchFamily="34" charset="0"/>
                <a:cs typeface="Calibri Light" panose="020F0302020204030204" pitchFamily="34" charset="0"/>
              </a:rPr>
              <a:t>Brothers and sisters. When I came to you, I did not come with eloquence or human wisdom as I proclaimed to you the testimony about God. 2 For I resolved to know nothing while I was with you except Jesus Christ and him crucified. 3 I came to you in weakness with great fear and trembling. 4 My message and my preaching were not with wise and persuasive words, but with a demonstration of the Spirit’s power, 5 so that your faith might not rest on human wisdom, but on God’s power.</a:t>
            </a:r>
          </a:p>
          <a:p>
            <a:pPr marL="0" indent="0" algn="ctr">
              <a:lnSpc>
                <a:spcPct val="150000"/>
              </a:lnSpc>
              <a:buFont typeface="Arial" panose="020B0604020202020204" pitchFamily="34" charset="0"/>
              <a:buNone/>
            </a:pPr>
            <a:endParaRPr lang="en-MY" dirty="0">
              <a:solidFill>
                <a:schemeClr val="bg1"/>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268036410"/>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Content Placeholder 2"/>
          <p:cNvSpPr txBox="1">
            <a:spLocks/>
          </p:cNvSpPr>
          <p:nvPr/>
        </p:nvSpPr>
        <p:spPr>
          <a:xfrm>
            <a:off x="970672" y="900332"/>
            <a:ext cx="10325686" cy="5205047"/>
          </a:xfrm>
          <a:prstGeom prst="rect">
            <a:avLst/>
          </a:prstGeom>
        </p:spPr>
        <p:txBody>
          <a:bodyPr vert="horz" lIns="91440" tIns="45720" rIns="91440" bIns="45720" rtlCol="0">
            <a:noAutofit/>
          </a:bodyPr>
          <a:lstStyle>
            <a:defPPr>
              <a:defRPr lang="en-US"/>
            </a:defPPr>
            <a:lvl1pPr indent="0" algn="ctr">
              <a:lnSpc>
                <a:spcPct val="150000"/>
              </a:lnSpc>
              <a:spcBef>
                <a:spcPts val="1000"/>
              </a:spcBef>
              <a:buFont typeface="Arial" panose="020B0604020202020204" pitchFamily="34" charset="0"/>
              <a:buNone/>
              <a:defRPr sz="3200">
                <a:solidFill>
                  <a:schemeClr val="bg1"/>
                </a:solidFill>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MY" sz="2800" dirty="0">
                <a:latin typeface="+mj-lt"/>
              </a:rPr>
              <a:t>6 We do, however, speak </a:t>
            </a:r>
            <a:r>
              <a:rPr lang="en-MY" sz="2800" u="sng" dirty="0">
                <a:latin typeface="+mj-lt"/>
              </a:rPr>
              <a:t>a message of wisdom</a:t>
            </a:r>
            <a:r>
              <a:rPr lang="en-MY" sz="2800" dirty="0">
                <a:latin typeface="+mj-lt"/>
              </a:rPr>
              <a:t> among the mature, but not the wisdom of this age or of the rulers of this age, who are coming to nothing. 7 No, we declare God’s wisdom, a mystery that has been hidden and that God destined for our glory before time began. 8 None of the rulers of this age understood it, for if they had, they would not have crucified the Lord of glory. 9 However, as it is written: “What no eye has seen, what no ear has heard, and what no human mind has conceived” the things God has prepared for those who love him— </a:t>
            </a:r>
          </a:p>
        </p:txBody>
      </p:sp>
    </p:spTree>
    <p:extLst>
      <p:ext uri="{BB962C8B-B14F-4D97-AF65-F5344CB8AC3E}">
        <p14:creationId xmlns:p14="http://schemas.microsoft.com/office/powerpoint/2010/main" xmlns="" val="1634748384"/>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Content Placeholder 2"/>
          <p:cNvSpPr txBox="1">
            <a:spLocks/>
          </p:cNvSpPr>
          <p:nvPr/>
        </p:nvSpPr>
        <p:spPr>
          <a:xfrm>
            <a:off x="928468" y="1252024"/>
            <a:ext cx="10578903" cy="5205047"/>
          </a:xfrm>
          <a:prstGeom prst="rect">
            <a:avLst/>
          </a:prstGeom>
        </p:spPr>
        <p:txBody>
          <a:bodyPr vert="horz" lIns="91440" tIns="45720" rIns="91440" bIns="45720" rtlCol="0">
            <a:noAutofit/>
          </a:bodyPr>
          <a:lstStyle>
            <a:defPPr>
              <a:defRPr lang="en-US"/>
            </a:defPPr>
            <a:lvl1pPr indent="0" algn="ctr">
              <a:lnSpc>
                <a:spcPct val="150000"/>
              </a:lnSpc>
              <a:spcBef>
                <a:spcPts val="1000"/>
              </a:spcBef>
              <a:buFont typeface="Arial" panose="020B0604020202020204" pitchFamily="34" charset="0"/>
              <a:buNone/>
              <a:defRPr sz="3200">
                <a:solidFill>
                  <a:schemeClr val="bg1"/>
                </a:solidFill>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MY" sz="2800" dirty="0">
                <a:latin typeface="+mj-lt"/>
              </a:rPr>
              <a:t>10 these are the things God has revealed to us by his Spirit. The Spirit searches all things, even the deep things of God. </a:t>
            </a:r>
            <a:r>
              <a:rPr lang="en-MY" sz="2800" baseline="30000" dirty="0">
                <a:latin typeface="+mj-lt"/>
              </a:rPr>
              <a:t>11 </a:t>
            </a:r>
            <a:r>
              <a:rPr lang="en-MY" sz="2800" dirty="0">
                <a:latin typeface="+mj-lt"/>
              </a:rPr>
              <a:t>For who knows a person’s thoughts except their own spirit within them? In the same way no one knows the thoughts of God except the Spirit of God. </a:t>
            </a:r>
            <a:r>
              <a:rPr lang="en-MY" sz="2800" baseline="30000" dirty="0">
                <a:latin typeface="+mj-lt"/>
              </a:rPr>
              <a:t>12 </a:t>
            </a:r>
            <a:r>
              <a:rPr lang="en-MY" sz="2800" dirty="0">
                <a:latin typeface="+mj-lt"/>
              </a:rPr>
              <a:t>What we have received is not the spirit of the world, but the Spirit who is from God, so that we may understand what God has freely given us. </a:t>
            </a:r>
          </a:p>
        </p:txBody>
      </p:sp>
    </p:spTree>
    <p:extLst>
      <p:ext uri="{BB962C8B-B14F-4D97-AF65-F5344CB8AC3E}">
        <p14:creationId xmlns:p14="http://schemas.microsoft.com/office/powerpoint/2010/main" xmlns="" val="626887003"/>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Content Placeholder 2"/>
          <p:cNvSpPr txBox="1">
            <a:spLocks/>
          </p:cNvSpPr>
          <p:nvPr/>
        </p:nvSpPr>
        <p:spPr>
          <a:xfrm>
            <a:off x="516835" y="675248"/>
            <a:ext cx="11131214" cy="5908432"/>
          </a:xfrm>
          <a:prstGeom prst="rect">
            <a:avLst/>
          </a:prstGeom>
        </p:spPr>
        <p:txBody>
          <a:bodyPr vert="horz" lIns="91440" tIns="45720" rIns="91440" bIns="45720" rtlCol="0">
            <a:noAutofit/>
          </a:bodyPr>
          <a:lstStyle>
            <a:defPPr>
              <a:defRPr lang="en-US"/>
            </a:defPPr>
            <a:lvl1pPr indent="0" algn="ctr">
              <a:lnSpc>
                <a:spcPct val="150000"/>
              </a:lnSpc>
              <a:spcBef>
                <a:spcPts val="1000"/>
              </a:spcBef>
              <a:buFont typeface="Arial" panose="020B0604020202020204" pitchFamily="34" charset="0"/>
              <a:buNone/>
              <a:defRPr sz="3200">
                <a:solidFill>
                  <a:schemeClr val="bg1"/>
                </a:solidFill>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MY" sz="2800" baseline="30000" dirty="0">
                <a:latin typeface="+mj-lt"/>
              </a:rPr>
              <a:t>13 </a:t>
            </a:r>
            <a:r>
              <a:rPr lang="en-MY" sz="2800" dirty="0">
                <a:latin typeface="+mj-lt"/>
              </a:rPr>
              <a:t>This is what we speak, not in words taught us by human wisdom but in words taught by the Spirit, explaining spiritual realities with Spirit-taught words.</a:t>
            </a:r>
            <a:r>
              <a:rPr lang="en-MY" sz="2800" baseline="30000" dirty="0">
                <a:latin typeface="+mj-lt"/>
              </a:rPr>
              <a:t>14 </a:t>
            </a:r>
            <a:r>
              <a:rPr lang="en-MY" sz="2800" dirty="0">
                <a:latin typeface="+mj-lt"/>
              </a:rPr>
              <a:t>The person without the Spirit does not accept the things that come from the Spirit of God but considers them foolishness, and cannot understand them because they are discerned only through the Spirit. </a:t>
            </a:r>
            <a:r>
              <a:rPr lang="en-MY" sz="2800" baseline="30000" dirty="0">
                <a:latin typeface="+mj-lt"/>
              </a:rPr>
              <a:t>15 </a:t>
            </a:r>
            <a:r>
              <a:rPr lang="en-MY" sz="2800" dirty="0">
                <a:latin typeface="+mj-lt"/>
              </a:rPr>
              <a:t>The person with the Spirit makes judgments about all things, but such a person is not subject to merely human judgments, </a:t>
            </a:r>
            <a:r>
              <a:rPr lang="en-MY" sz="2800" baseline="30000" dirty="0">
                <a:latin typeface="+mj-lt"/>
              </a:rPr>
              <a:t>16 </a:t>
            </a:r>
            <a:r>
              <a:rPr lang="en-MY" sz="2800" dirty="0">
                <a:latin typeface="+mj-lt"/>
              </a:rPr>
              <a:t>for, “Who has known the mind of the Lord so as to instruct him?”</a:t>
            </a:r>
            <a:r>
              <a:rPr lang="en-MY" sz="2800" baseline="30000" dirty="0">
                <a:latin typeface="+mj-lt"/>
              </a:rPr>
              <a:t> </a:t>
            </a:r>
            <a:r>
              <a:rPr lang="en-MY" sz="2800" dirty="0">
                <a:latin typeface="+mj-lt"/>
              </a:rPr>
              <a:t>But we have the mind of Christ.</a:t>
            </a:r>
          </a:p>
        </p:txBody>
      </p:sp>
    </p:spTree>
    <p:extLst>
      <p:ext uri="{BB962C8B-B14F-4D97-AF65-F5344CB8AC3E}">
        <p14:creationId xmlns:p14="http://schemas.microsoft.com/office/powerpoint/2010/main" xmlns="" val="3714556681"/>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2337559" y="444072"/>
            <a:ext cx="7463873" cy="1325563"/>
          </a:xfrm>
        </p:spPr>
        <p:txBody>
          <a:bodyPr>
            <a:normAutofit/>
          </a:bodyPr>
          <a:lstStyle/>
          <a:p>
            <a:pPr algn="ctr"/>
            <a:r>
              <a:rPr lang="en-MY" sz="3200" b="1" dirty="0">
                <a:solidFill>
                  <a:schemeClr val="bg1"/>
                </a:solidFill>
                <a:latin typeface="Arial Black" panose="020B0A04020102020204" pitchFamily="34" charset="0"/>
              </a:rPr>
              <a:t>Paul the Messenger of the Message of Wisdom</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xmlns="" val="0"/>
              </a:ext>
            </a:extLst>
          </a:blip>
          <a:stretch>
            <a:fillRect/>
          </a:stretch>
        </p:blipFill>
        <p:spPr>
          <a:xfrm>
            <a:off x="898249" y="3032587"/>
            <a:ext cx="4588151" cy="2752891"/>
          </a:xfrm>
        </p:spPr>
      </p:pic>
      <p:sp>
        <p:nvSpPr>
          <p:cNvPr id="6" name="TextBox 5"/>
          <p:cNvSpPr txBox="1"/>
          <p:nvPr/>
        </p:nvSpPr>
        <p:spPr>
          <a:xfrm>
            <a:off x="5817705" y="3148853"/>
            <a:ext cx="5565912" cy="2308324"/>
          </a:xfrm>
          <a:prstGeom prst="rect">
            <a:avLst/>
          </a:prstGeom>
          <a:noFill/>
        </p:spPr>
        <p:txBody>
          <a:bodyPr wrap="square" rtlCol="0">
            <a:spAutoFit/>
          </a:bodyPr>
          <a:lstStyle/>
          <a:p>
            <a:r>
              <a:rPr lang="en-MY" sz="2400" dirty="0">
                <a:solidFill>
                  <a:schemeClr val="bg1"/>
                </a:solidFill>
              </a:rPr>
              <a:t>I did not come to you with eloquence or human wisdom as I proclaimed to you the testimony of God. For I resolved to know nothing except Jesus Christ and him crucified. I came to you with great </a:t>
            </a:r>
            <a:r>
              <a:rPr lang="en-MY" sz="2400" u="sng" dirty="0">
                <a:solidFill>
                  <a:schemeClr val="bg1"/>
                </a:solidFill>
                <a:latin typeface="Arial Black" panose="020B0A04020102020204" pitchFamily="34" charset="0"/>
              </a:rPr>
              <a:t>fear and trembling</a:t>
            </a:r>
            <a:r>
              <a:rPr lang="en-MY" sz="2400" dirty="0">
                <a:solidFill>
                  <a:schemeClr val="bg1"/>
                </a:solidFill>
                <a:latin typeface="Arial Black" panose="020B0A04020102020204" pitchFamily="34" charset="0"/>
              </a:rPr>
              <a:t>.</a:t>
            </a:r>
          </a:p>
        </p:txBody>
      </p:sp>
      <p:sp>
        <p:nvSpPr>
          <p:cNvPr id="10" name="TextBox 9"/>
          <p:cNvSpPr txBox="1"/>
          <p:nvPr/>
        </p:nvSpPr>
        <p:spPr>
          <a:xfrm>
            <a:off x="1656524" y="1936024"/>
            <a:ext cx="9045747" cy="523220"/>
          </a:xfrm>
          <a:prstGeom prst="rect">
            <a:avLst/>
          </a:prstGeom>
          <a:noFill/>
        </p:spPr>
        <p:txBody>
          <a:bodyPr wrap="square" rtlCol="0">
            <a:spAutoFit/>
          </a:bodyPr>
          <a:lstStyle/>
          <a:p>
            <a:pPr algn="ctr"/>
            <a:r>
              <a:rPr lang="en-MY" sz="2800" b="1" dirty="0">
                <a:solidFill>
                  <a:schemeClr val="bg1"/>
                </a:solidFill>
                <a:latin typeface="+mj-lt"/>
              </a:rPr>
              <a:t>The Weight of Responsibility for carrying the Message</a:t>
            </a:r>
          </a:p>
        </p:txBody>
      </p:sp>
    </p:spTree>
    <p:extLst>
      <p:ext uri="{BB962C8B-B14F-4D97-AF65-F5344CB8AC3E}">
        <p14:creationId xmlns:p14="http://schemas.microsoft.com/office/powerpoint/2010/main" xmlns="" val="2295462000"/>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1265</TotalTime>
  <Words>734</Words>
  <Application>Microsoft Office PowerPoint</Application>
  <PresentationFormat>Custom</PresentationFormat>
  <Paragraphs>70</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Wisdom from God </vt:lpstr>
      <vt:lpstr>Slide 2</vt:lpstr>
      <vt:lpstr>Slide 3</vt:lpstr>
      <vt:lpstr>Slide 4</vt:lpstr>
      <vt:lpstr>Slide 5</vt:lpstr>
      <vt:lpstr>Slide 6</vt:lpstr>
      <vt:lpstr>Slide 7</vt:lpstr>
      <vt:lpstr>Slide 8</vt:lpstr>
      <vt:lpstr>Paul the Messenger of the Message of Wisdom</vt:lpstr>
      <vt:lpstr>Paul Guarded the Purity of the Message </vt:lpstr>
      <vt:lpstr>He did it to the extent of lowering himself.. </vt:lpstr>
      <vt:lpstr>Paul’s selflessness &amp; humility is something to be emulated</vt:lpstr>
      <vt:lpstr>The Message of Wisdom What it is not</vt:lpstr>
      <vt:lpstr>The Message of Wisdom What it is</vt:lpstr>
      <vt:lpstr>The Spirit revealed to us </vt:lpstr>
      <vt:lpstr>How does the Spirit reveal ? </vt:lpstr>
      <vt:lpstr>We have received the Spirit from God</vt:lpstr>
      <vt:lpstr>The Spirit teaches and explains to us spiritual realities</vt:lpstr>
      <vt:lpstr>The person without the Spirit..</vt:lpstr>
      <vt:lpstr>The person with the Spirit..</vt:lpstr>
      <vt:lpstr>Slide 21</vt:lpstr>
      <vt:lpstr>Slide 22</vt:lpstr>
      <vt:lpstr>Slide 23</vt:lpstr>
      <vt:lpstr>Slide 24</vt:lpstr>
      <vt:lpstr>Slide 25</vt:lpstr>
      <vt:lpstr>Slide 26</vt:lpstr>
      <vt:lpstr>Slide 27</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Becoming a Nation Builder</dc:title>
  <dc:creator>Chew, Alvin</dc:creator>
  <cp:lastModifiedBy>Fpbcpg</cp:lastModifiedBy>
  <cp:revision>98</cp:revision>
  <cp:lastPrinted>2019-06-29T13:46:55Z</cp:lastPrinted>
  <dcterms:created xsi:type="dcterms:W3CDTF">2019-06-18T08:29:51Z</dcterms:created>
  <dcterms:modified xsi:type="dcterms:W3CDTF">2019-06-30T01:54:35Z</dcterms:modified>
</cp:coreProperties>
</file>