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333" r:id="rId3"/>
    <p:sldId id="334" r:id="rId4"/>
    <p:sldId id="335" r:id="rId5"/>
    <p:sldId id="336" r:id="rId6"/>
    <p:sldId id="366" r:id="rId7"/>
    <p:sldId id="297" r:id="rId8"/>
    <p:sldId id="299" r:id="rId9"/>
    <p:sldId id="358" r:id="rId10"/>
    <p:sldId id="359" r:id="rId11"/>
    <p:sldId id="346" r:id="rId12"/>
    <p:sldId id="347" r:id="rId13"/>
    <p:sldId id="348" r:id="rId14"/>
    <p:sldId id="367" r:id="rId15"/>
    <p:sldId id="368" r:id="rId16"/>
    <p:sldId id="369" r:id="rId17"/>
    <p:sldId id="349" r:id="rId18"/>
    <p:sldId id="360" r:id="rId19"/>
    <p:sldId id="351" r:id="rId20"/>
    <p:sldId id="361" r:id="rId21"/>
    <p:sldId id="362" r:id="rId22"/>
    <p:sldId id="363" r:id="rId23"/>
    <p:sldId id="364" r:id="rId24"/>
    <p:sldId id="365" r:id="rId25"/>
    <p:sldId id="352" r:id="rId26"/>
    <p:sldId id="371" r:id="rId27"/>
    <p:sldId id="354" r:id="rId28"/>
    <p:sldId id="357" r:id="rId29"/>
    <p:sldId id="374" r:id="rId30"/>
    <p:sldId id="376" r:id="rId31"/>
    <p:sldId id="375" r:id="rId32"/>
    <p:sldId id="377" r:id="rId33"/>
    <p:sldId id="378" r:id="rId34"/>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762" y="60"/>
      </p:cViewPr>
      <p:guideLst/>
    </p:cSldViewPr>
  </p:slideViewPr>
  <p:notesTextViewPr>
    <p:cViewPr>
      <p:scale>
        <a:sx n="1" d="1"/>
        <a:sy n="1" d="1"/>
      </p:scale>
      <p:origin x="0" y="0"/>
    </p:cViewPr>
  </p:notesTextViewPr>
  <p:sorterViewPr>
    <p:cViewPr varScale="1">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27" cy="498017"/>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84093" y="0"/>
            <a:ext cx="2972327" cy="498017"/>
          </a:xfrm>
          <a:prstGeom prst="rect">
            <a:avLst/>
          </a:prstGeom>
        </p:spPr>
        <p:txBody>
          <a:bodyPr vert="horz" lIns="91440" tIns="45720" rIns="91440" bIns="45720" rtlCol="0"/>
          <a:lstStyle>
            <a:lvl1pPr algn="r">
              <a:defRPr sz="1200"/>
            </a:lvl1pPr>
          </a:lstStyle>
          <a:p>
            <a:fld id="{2AF8D647-A24A-4433-8F53-2C6D79258365}" type="datetimeFigureOut">
              <a:rPr lang="en-MY" smtClean="0"/>
              <a:t>21/7/2019</a:t>
            </a:fld>
            <a:endParaRPr lang="en-MY"/>
          </a:p>
        </p:txBody>
      </p:sp>
      <p:sp>
        <p:nvSpPr>
          <p:cNvPr id="4" name="Footer Placeholder 3"/>
          <p:cNvSpPr>
            <a:spLocks noGrp="1"/>
          </p:cNvSpPr>
          <p:nvPr>
            <p:ph type="ftr" sz="quarter" idx="2"/>
          </p:nvPr>
        </p:nvSpPr>
        <p:spPr>
          <a:xfrm>
            <a:off x="0" y="9449259"/>
            <a:ext cx="2972327" cy="498016"/>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84093" y="9449259"/>
            <a:ext cx="2972327" cy="498016"/>
          </a:xfrm>
          <a:prstGeom prst="rect">
            <a:avLst/>
          </a:prstGeom>
        </p:spPr>
        <p:txBody>
          <a:bodyPr vert="horz" lIns="91440" tIns="45720" rIns="91440" bIns="45720" rtlCol="0" anchor="b"/>
          <a:lstStyle>
            <a:lvl1pPr algn="r">
              <a:defRPr sz="1200"/>
            </a:lvl1pPr>
          </a:lstStyle>
          <a:p>
            <a:fld id="{3B2BB99C-99F6-45EC-8F48-A1DF87885A71}" type="slidenum">
              <a:rPr lang="en-MY" smtClean="0"/>
              <a:t>‹#›</a:t>
            </a:fld>
            <a:endParaRPr lang="en-MY"/>
          </a:p>
        </p:txBody>
      </p:sp>
    </p:spTree>
    <p:extLst>
      <p:ext uri="{BB962C8B-B14F-4D97-AF65-F5344CB8AC3E}">
        <p14:creationId xmlns:p14="http://schemas.microsoft.com/office/powerpoint/2010/main" val="14405966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1FE1D9CF-7D19-4A77-9B5A-2C476E67D43A}" type="datetimeFigureOut">
              <a:rPr lang="en-MY" smtClean="0"/>
              <a:t>21/7/2019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115144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1FE1D9CF-7D19-4A77-9B5A-2C476E67D43A}" type="datetimeFigureOut">
              <a:rPr lang="en-MY" smtClean="0"/>
              <a:t>21/7/2019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354034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1FE1D9CF-7D19-4A77-9B5A-2C476E67D43A}" type="datetimeFigureOut">
              <a:rPr lang="en-MY" smtClean="0"/>
              <a:t>21/7/2019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361493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1FE1D9CF-7D19-4A77-9B5A-2C476E67D43A}" type="datetimeFigureOut">
              <a:rPr lang="en-MY" smtClean="0"/>
              <a:t>21/7/2019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384896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E1D9CF-7D19-4A77-9B5A-2C476E67D43A}" type="datetimeFigureOut">
              <a:rPr lang="en-MY" smtClean="0"/>
              <a:t>21/7/2019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141829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1FE1D9CF-7D19-4A77-9B5A-2C476E67D43A}" type="datetimeFigureOut">
              <a:rPr lang="en-MY" smtClean="0"/>
              <a:t>21/7/2019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289677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1FE1D9CF-7D19-4A77-9B5A-2C476E67D43A}" type="datetimeFigureOut">
              <a:rPr lang="en-MY" smtClean="0"/>
              <a:t>21/7/2019</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417292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1FE1D9CF-7D19-4A77-9B5A-2C476E67D43A}" type="datetimeFigureOut">
              <a:rPr lang="en-MY" smtClean="0"/>
              <a:t>21/7/2019</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60139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1D9CF-7D19-4A77-9B5A-2C476E67D43A}" type="datetimeFigureOut">
              <a:rPr lang="en-MY" smtClean="0"/>
              <a:t>21/7/2019</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348540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1D9CF-7D19-4A77-9B5A-2C476E67D43A}" type="datetimeFigureOut">
              <a:rPr lang="en-MY" smtClean="0"/>
              <a:t>21/7/2019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271799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1D9CF-7D19-4A77-9B5A-2C476E67D43A}" type="datetimeFigureOut">
              <a:rPr lang="en-MY" smtClean="0"/>
              <a:t>21/7/2019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A1AF47B-7C5A-4D75-B590-44ED2A4C17F3}" type="slidenum">
              <a:rPr lang="en-MY" smtClean="0"/>
              <a:t>‹#›</a:t>
            </a:fld>
            <a:endParaRPr lang="en-MY"/>
          </a:p>
        </p:txBody>
      </p:sp>
    </p:spTree>
    <p:extLst>
      <p:ext uri="{BB962C8B-B14F-4D97-AF65-F5344CB8AC3E}">
        <p14:creationId xmlns:p14="http://schemas.microsoft.com/office/powerpoint/2010/main" val="292187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1D9CF-7D19-4A77-9B5A-2C476E67D43A}" type="datetimeFigureOut">
              <a:rPr lang="en-MY" smtClean="0"/>
              <a:t>21/7/2019</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AF47B-7C5A-4D75-B590-44ED2A4C17F3}" type="slidenum">
              <a:rPr lang="en-MY" smtClean="0"/>
              <a:t>‹#›</a:t>
            </a:fld>
            <a:endParaRPr lang="en-MY"/>
          </a:p>
        </p:txBody>
      </p:sp>
    </p:spTree>
    <p:extLst>
      <p:ext uri="{BB962C8B-B14F-4D97-AF65-F5344CB8AC3E}">
        <p14:creationId xmlns:p14="http://schemas.microsoft.com/office/powerpoint/2010/main" val="2383742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901" y="965200"/>
            <a:ext cx="6766078" cy="4927601"/>
          </a:xfrm>
        </p:spPr>
        <p:txBody>
          <a:bodyPr anchor="ctr">
            <a:normAutofit/>
          </a:bodyPr>
          <a:lstStyle/>
          <a:p>
            <a:pPr algn="r"/>
            <a:r>
              <a:rPr lang="en-MY" sz="4800" dirty="0">
                <a:latin typeface="Arial Black" panose="020B0A04020102020204" pitchFamily="34" charset="0"/>
              </a:rPr>
              <a:t>A True Church Leader </a:t>
            </a:r>
          </a:p>
        </p:txBody>
      </p:sp>
      <p:sp>
        <p:nvSpPr>
          <p:cNvPr id="24" name="Rectangle 23">
            <a:extLst>
              <a:ext uri="{FF2B5EF4-FFF2-40B4-BE49-F238E27FC236}">
                <a16:creationId xmlns:a16="http://schemas.microsoft.com/office/drawing/2014/main" id="{793EF0C2-EE57-40DD-B754-BF1477FAB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454570" y="965199"/>
            <a:ext cx="3300108" cy="4927602"/>
          </a:xfrm>
        </p:spPr>
        <p:txBody>
          <a:bodyPr anchor="ctr">
            <a:normAutofit/>
          </a:bodyPr>
          <a:lstStyle/>
          <a:p>
            <a:pPr>
              <a:lnSpc>
                <a:spcPct val="150000"/>
              </a:lnSpc>
            </a:pPr>
            <a:r>
              <a:rPr lang="en-MY" sz="3200" dirty="0">
                <a:solidFill>
                  <a:srgbClr val="FFFFFF"/>
                </a:solidFill>
                <a:latin typeface="Arial Black" panose="020B0A04020102020204" pitchFamily="34" charset="0"/>
              </a:rPr>
              <a:t>1 Corinthians </a:t>
            </a:r>
            <a:br>
              <a:rPr lang="en-MY" sz="3200" dirty="0">
                <a:solidFill>
                  <a:srgbClr val="FFFFFF"/>
                </a:solidFill>
                <a:latin typeface="Arial Black" panose="020B0A04020102020204" pitchFamily="34" charset="0"/>
              </a:rPr>
            </a:br>
            <a:r>
              <a:rPr lang="en-MY" sz="3200" dirty="0">
                <a:solidFill>
                  <a:srgbClr val="FFFFFF"/>
                </a:solidFill>
                <a:latin typeface="Arial Black" panose="020B0A04020102020204" pitchFamily="34" charset="0"/>
              </a:rPr>
              <a:t>4 : 1-17</a:t>
            </a:r>
            <a:br>
              <a:rPr lang="en-MY" sz="2800" dirty="0">
                <a:solidFill>
                  <a:srgbClr val="FFFFFF"/>
                </a:solidFill>
                <a:latin typeface="Arial Black" panose="020B0A04020102020204" pitchFamily="34" charset="0"/>
              </a:rPr>
            </a:br>
            <a:r>
              <a:rPr lang="en-MY" sz="2000" dirty="0">
                <a:solidFill>
                  <a:srgbClr val="FFFFFF"/>
                </a:solidFill>
                <a:latin typeface="Arial Black" panose="020B0A04020102020204" pitchFamily="34" charset="0"/>
              </a:rPr>
              <a:t> 21</a:t>
            </a:r>
            <a:r>
              <a:rPr lang="en-MY" sz="2000" baseline="30000" dirty="0">
                <a:solidFill>
                  <a:srgbClr val="FFFFFF"/>
                </a:solidFill>
                <a:latin typeface="Arial Black" panose="020B0A04020102020204" pitchFamily="34" charset="0"/>
              </a:rPr>
              <a:t>st</a:t>
            </a:r>
            <a:r>
              <a:rPr lang="en-MY" sz="2000" dirty="0">
                <a:solidFill>
                  <a:srgbClr val="FFFFFF"/>
                </a:solidFill>
                <a:latin typeface="Arial Black" panose="020B0A04020102020204" pitchFamily="34" charset="0"/>
              </a:rPr>
              <a:t> July 2019</a:t>
            </a:r>
            <a:endParaRPr lang="en-MY" sz="28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8668475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87489" y="2122512"/>
            <a:ext cx="9360091" cy="1325563"/>
          </a:xfrm>
        </p:spPr>
        <p:txBody>
          <a:bodyPr>
            <a:normAutofit/>
          </a:bodyPr>
          <a:lstStyle/>
          <a:p>
            <a:pPr algn="ctr"/>
            <a:r>
              <a:rPr lang="en-MY" sz="3600" b="1" dirty="0">
                <a:solidFill>
                  <a:schemeClr val="bg1"/>
                </a:solidFill>
                <a:latin typeface="Arial Black" panose="020B0A04020102020204" pitchFamily="34" charset="0"/>
              </a:rPr>
              <a:t>Where does that desire come from ?</a:t>
            </a:r>
          </a:p>
        </p:txBody>
      </p:sp>
      <p:sp>
        <p:nvSpPr>
          <p:cNvPr id="3" name="TextBox 2"/>
          <p:cNvSpPr txBox="1"/>
          <p:nvPr/>
        </p:nvSpPr>
        <p:spPr>
          <a:xfrm>
            <a:off x="597160" y="3676261"/>
            <a:ext cx="11140751" cy="954107"/>
          </a:xfrm>
          <a:prstGeom prst="rect">
            <a:avLst/>
          </a:prstGeom>
          <a:noFill/>
        </p:spPr>
        <p:txBody>
          <a:bodyPr wrap="square" rtlCol="0">
            <a:spAutoFit/>
          </a:bodyPr>
          <a:lstStyle/>
          <a:p>
            <a:pPr algn="ctr"/>
            <a:r>
              <a:rPr lang="en-MY" sz="2800" dirty="0">
                <a:solidFill>
                  <a:schemeClr val="bg1"/>
                </a:solidFill>
              </a:rPr>
              <a:t>It comes from a false belief system that we lack. </a:t>
            </a:r>
            <a:br>
              <a:rPr lang="en-MY" sz="2800" dirty="0">
                <a:solidFill>
                  <a:schemeClr val="bg1"/>
                </a:solidFill>
              </a:rPr>
            </a:br>
            <a:r>
              <a:rPr lang="en-MY" sz="2800" dirty="0">
                <a:solidFill>
                  <a:schemeClr val="bg1"/>
                </a:solidFill>
              </a:rPr>
              <a:t>We do not have enough or we do not measure up.</a:t>
            </a:r>
          </a:p>
        </p:txBody>
      </p:sp>
    </p:spTree>
    <p:extLst>
      <p:ext uri="{BB962C8B-B14F-4D97-AF65-F5344CB8AC3E}">
        <p14:creationId xmlns:p14="http://schemas.microsoft.com/office/powerpoint/2010/main" val="132309177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50167" y="2010545"/>
            <a:ext cx="9360091" cy="1325563"/>
          </a:xfrm>
        </p:spPr>
        <p:txBody>
          <a:bodyPr>
            <a:normAutofit/>
          </a:bodyPr>
          <a:lstStyle/>
          <a:p>
            <a:pPr algn="ctr"/>
            <a:r>
              <a:rPr lang="en-MY" sz="3600" b="1" dirty="0">
                <a:solidFill>
                  <a:schemeClr val="bg1"/>
                </a:solidFill>
                <a:latin typeface="Arial Black" panose="020B0A04020102020204" pitchFamily="34" charset="0"/>
              </a:rPr>
              <a:t>All things are yours !!</a:t>
            </a:r>
          </a:p>
        </p:txBody>
      </p:sp>
      <p:sp>
        <p:nvSpPr>
          <p:cNvPr id="2" name="TextBox 1"/>
          <p:cNvSpPr txBox="1"/>
          <p:nvPr/>
        </p:nvSpPr>
        <p:spPr>
          <a:xfrm>
            <a:off x="597160" y="3676261"/>
            <a:ext cx="11140751" cy="523220"/>
          </a:xfrm>
          <a:prstGeom prst="rect">
            <a:avLst/>
          </a:prstGeom>
          <a:noFill/>
        </p:spPr>
        <p:txBody>
          <a:bodyPr wrap="square" rtlCol="0">
            <a:spAutoFit/>
          </a:bodyPr>
          <a:lstStyle/>
          <a:p>
            <a:pPr algn="ctr"/>
            <a:r>
              <a:rPr lang="en-MY" sz="2800" dirty="0">
                <a:solidFill>
                  <a:schemeClr val="bg1"/>
                </a:solidFill>
              </a:rPr>
              <a:t>We have no lack. We belong to God </a:t>
            </a:r>
          </a:p>
        </p:txBody>
      </p:sp>
    </p:spTree>
    <p:extLst>
      <p:ext uri="{BB962C8B-B14F-4D97-AF65-F5344CB8AC3E}">
        <p14:creationId xmlns:p14="http://schemas.microsoft.com/office/powerpoint/2010/main" val="48921505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97156" y="1301418"/>
            <a:ext cx="10991463" cy="1325563"/>
          </a:xfrm>
        </p:spPr>
        <p:txBody>
          <a:bodyPr>
            <a:normAutofit/>
          </a:bodyPr>
          <a:lstStyle/>
          <a:p>
            <a:pPr algn="ctr"/>
            <a:r>
              <a:rPr lang="en-MY" sz="3600" b="1" dirty="0">
                <a:solidFill>
                  <a:schemeClr val="bg1"/>
                </a:solidFill>
                <a:latin typeface="Arial Black" panose="020B0A04020102020204" pitchFamily="34" charset="0"/>
              </a:rPr>
              <a:t>This is how you regard your Leaders</a:t>
            </a:r>
          </a:p>
        </p:txBody>
      </p:sp>
      <p:sp>
        <p:nvSpPr>
          <p:cNvPr id="2" name="TextBox 1"/>
          <p:cNvSpPr txBox="1"/>
          <p:nvPr/>
        </p:nvSpPr>
        <p:spPr>
          <a:xfrm>
            <a:off x="522511" y="2626981"/>
            <a:ext cx="11140751" cy="2062103"/>
          </a:xfrm>
          <a:prstGeom prst="rect">
            <a:avLst/>
          </a:prstGeom>
          <a:noFill/>
        </p:spPr>
        <p:txBody>
          <a:bodyPr wrap="square" rtlCol="0">
            <a:spAutoFit/>
          </a:bodyPr>
          <a:lstStyle/>
          <a:p>
            <a:pPr marL="514350" indent="-514350" algn="ctr">
              <a:lnSpc>
                <a:spcPct val="200000"/>
              </a:lnSpc>
              <a:buFont typeface="+mj-lt"/>
              <a:buAutoNum type="arabicPeriod"/>
            </a:pPr>
            <a:r>
              <a:rPr lang="en-MY" sz="3200" dirty="0">
                <a:solidFill>
                  <a:schemeClr val="bg1"/>
                </a:solidFill>
              </a:rPr>
              <a:t>Servants</a:t>
            </a:r>
          </a:p>
          <a:p>
            <a:pPr marL="514350" indent="-514350" algn="ctr">
              <a:lnSpc>
                <a:spcPct val="200000"/>
              </a:lnSpc>
              <a:buFont typeface="+mj-lt"/>
              <a:buAutoNum type="arabicPeriod"/>
            </a:pPr>
            <a:r>
              <a:rPr lang="en-MY" sz="3200" dirty="0">
                <a:solidFill>
                  <a:schemeClr val="bg1"/>
                </a:solidFill>
              </a:rPr>
              <a:t>Stewards</a:t>
            </a:r>
          </a:p>
        </p:txBody>
      </p:sp>
    </p:spTree>
    <p:extLst>
      <p:ext uri="{BB962C8B-B14F-4D97-AF65-F5344CB8AC3E}">
        <p14:creationId xmlns:p14="http://schemas.microsoft.com/office/powerpoint/2010/main" val="321766396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9290" y="895122"/>
            <a:ext cx="12042710" cy="1325563"/>
          </a:xfrm>
        </p:spPr>
        <p:txBody>
          <a:bodyPr>
            <a:normAutofit/>
          </a:bodyPr>
          <a:lstStyle/>
          <a:p>
            <a:pPr algn="ctr"/>
            <a:r>
              <a:rPr lang="en-MY" sz="3200" b="1" dirty="0">
                <a:solidFill>
                  <a:schemeClr val="bg1"/>
                </a:solidFill>
                <a:latin typeface="Arial Black" panose="020B0A04020102020204" pitchFamily="34" charset="0"/>
              </a:rPr>
              <a:t>Marks of a True Leader – </a:t>
            </a:r>
            <a:r>
              <a:rPr lang="en-MY" sz="3200" b="1" u="sng" dirty="0">
                <a:solidFill>
                  <a:schemeClr val="bg1"/>
                </a:solidFill>
                <a:latin typeface="Arial Black" panose="020B0A04020102020204" pitchFamily="34" charset="0"/>
              </a:rPr>
              <a:t>F A T</a:t>
            </a:r>
          </a:p>
        </p:txBody>
      </p:sp>
      <p:sp>
        <p:nvSpPr>
          <p:cNvPr id="2" name="TextBox 1"/>
          <p:cNvSpPr txBox="1"/>
          <p:nvPr/>
        </p:nvSpPr>
        <p:spPr>
          <a:xfrm>
            <a:off x="600269" y="1922105"/>
            <a:ext cx="11140751" cy="3416320"/>
          </a:xfrm>
          <a:prstGeom prst="rect">
            <a:avLst/>
          </a:prstGeom>
          <a:noFill/>
        </p:spPr>
        <p:txBody>
          <a:bodyPr wrap="square" rtlCol="0">
            <a:spAutoFit/>
          </a:bodyPr>
          <a:lstStyle/>
          <a:p>
            <a:pPr marL="514350" indent="-514350" algn="ctr">
              <a:lnSpc>
                <a:spcPct val="200000"/>
              </a:lnSpc>
              <a:buFont typeface="+mj-lt"/>
              <a:buAutoNum type="arabicPeriod"/>
            </a:pPr>
            <a:r>
              <a:rPr lang="en-MY" sz="3600" u="sng" dirty="0">
                <a:solidFill>
                  <a:schemeClr val="bg1"/>
                </a:solidFill>
              </a:rPr>
              <a:t>F</a:t>
            </a:r>
            <a:r>
              <a:rPr lang="en-MY" sz="3600" dirty="0">
                <a:solidFill>
                  <a:schemeClr val="bg1"/>
                </a:solidFill>
              </a:rPr>
              <a:t>aithful</a:t>
            </a:r>
          </a:p>
          <a:p>
            <a:pPr marL="514350" indent="-514350" algn="ctr">
              <a:lnSpc>
                <a:spcPct val="200000"/>
              </a:lnSpc>
              <a:buFont typeface="+mj-lt"/>
              <a:buAutoNum type="arabicPeriod"/>
            </a:pPr>
            <a:r>
              <a:rPr lang="en-MY" sz="3600" u="sng" dirty="0">
                <a:solidFill>
                  <a:schemeClr val="bg1"/>
                </a:solidFill>
              </a:rPr>
              <a:t>A</a:t>
            </a:r>
            <a:r>
              <a:rPr lang="en-MY" sz="3600" dirty="0">
                <a:solidFill>
                  <a:schemeClr val="bg1"/>
                </a:solidFill>
              </a:rPr>
              <a:t>ccountable</a:t>
            </a:r>
          </a:p>
          <a:p>
            <a:pPr marL="514350" indent="-514350" algn="ctr">
              <a:lnSpc>
                <a:spcPct val="200000"/>
              </a:lnSpc>
              <a:buFont typeface="+mj-lt"/>
              <a:buAutoNum type="arabicPeriod"/>
            </a:pPr>
            <a:r>
              <a:rPr lang="en-MY" sz="3600" u="sng" dirty="0">
                <a:solidFill>
                  <a:schemeClr val="bg1"/>
                </a:solidFill>
              </a:rPr>
              <a:t>T</a:t>
            </a:r>
            <a:r>
              <a:rPr lang="en-MY" sz="3600" dirty="0">
                <a:solidFill>
                  <a:schemeClr val="bg1"/>
                </a:solidFill>
              </a:rPr>
              <a:t>ested</a:t>
            </a:r>
          </a:p>
        </p:txBody>
      </p:sp>
    </p:spTree>
    <p:extLst>
      <p:ext uri="{BB962C8B-B14F-4D97-AF65-F5344CB8AC3E}">
        <p14:creationId xmlns:p14="http://schemas.microsoft.com/office/powerpoint/2010/main" val="334776796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97156" y="1879916"/>
            <a:ext cx="10991463" cy="1325563"/>
          </a:xfrm>
        </p:spPr>
        <p:txBody>
          <a:bodyPr>
            <a:normAutofit/>
          </a:bodyPr>
          <a:lstStyle/>
          <a:p>
            <a:pPr algn="ctr"/>
            <a:r>
              <a:rPr lang="en-MY" sz="3600" b="1" dirty="0">
                <a:solidFill>
                  <a:schemeClr val="bg1"/>
                </a:solidFill>
                <a:latin typeface="Arial Black" panose="020B0A04020102020204" pitchFamily="34" charset="0"/>
              </a:rPr>
              <a:t>Faithful</a:t>
            </a:r>
          </a:p>
        </p:txBody>
      </p:sp>
      <p:sp>
        <p:nvSpPr>
          <p:cNvPr id="2" name="TextBox 1"/>
          <p:cNvSpPr txBox="1"/>
          <p:nvPr/>
        </p:nvSpPr>
        <p:spPr>
          <a:xfrm>
            <a:off x="447868" y="3354769"/>
            <a:ext cx="11140751" cy="939360"/>
          </a:xfrm>
          <a:prstGeom prst="rect">
            <a:avLst/>
          </a:prstGeom>
          <a:noFill/>
        </p:spPr>
        <p:txBody>
          <a:bodyPr wrap="square" rtlCol="0">
            <a:spAutoFit/>
          </a:bodyPr>
          <a:lstStyle/>
          <a:p>
            <a:pPr algn="ctr">
              <a:lnSpc>
                <a:spcPct val="200000"/>
              </a:lnSpc>
            </a:pPr>
            <a:r>
              <a:rPr lang="en-MY" sz="3200" dirty="0">
                <a:solidFill>
                  <a:schemeClr val="bg1"/>
                </a:solidFill>
              </a:rPr>
              <a:t>Stay the course despite the most difficult circumstances</a:t>
            </a:r>
          </a:p>
        </p:txBody>
      </p:sp>
    </p:spTree>
    <p:extLst>
      <p:ext uri="{BB962C8B-B14F-4D97-AF65-F5344CB8AC3E}">
        <p14:creationId xmlns:p14="http://schemas.microsoft.com/office/powerpoint/2010/main" val="153219034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97156" y="1879916"/>
            <a:ext cx="10991463" cy="1325563"/>
          </a:xfrm>
        </p:spPr>
        <p:txBody>
          <a:bodyPr>
            <a:normAutofit/>
          </a:bodyPr>
          <a:lstStyle/>
          <a:p>
            <a:pPr algn="ctr"/>
            <a:r>
              <a:rPr lang="en-MY" sz="3600" b="1" dirty="0">
                <a:solidFill>
                  <a:schemeClr val="bg1"/>
                </a:solidFill>
                <a:latin typeface="Arial Black" panose="020B0A04020102020204" pitchFamily="34" charset="0"/>
              </a:rPr>
              <a:t>Accountable</a:t>
            </a:r>
          </a:p>
        </p:txBody>
      </p:sp>
      <p:sp>
        <p:nvSpPr>
          <p:cNvPr id="2" name="TextBox 1"/>
          <p:cNvSpPr txBox="1"/>
          <p:nvPr/>
        </p:nvSpPr>
        <p:spPr>
          <a:xfrm>
            <a:off x="447868" y="3354769"/>
            <a:ext cx="11140751" cy="939360"/>
          </a:xfrm>
          <a:prstGeom prst="rect">
            <a:avLst/>
          </a:prstGeom>
          <a:noFill/>
        </p:spPr>
        <p:txBody>
          <a:bodyPr wrap="square" rtlCol="0">
            <a:spAutoFit/>
          </a:bodyPr>
          <a:lstStyle/>
          <a:p>
            <a:pPr algn="ctr">
              <a:lnSpc>
                <a:spcPct val="200000"/>
              </a:lnSpc>
            </a:pPr>
            <a:r>
              <a:rPr lang="en-MY" sz="3200" dirty="0">
                <a:solidFill>
                  <a:schemeClr val="bg1"/>
                </a:solidFill>
              </a:rPr>
              <a:t>Fear God because there is a need to give an account to HIM</a:t>
            </a:r>
          </a:p>
        </p:txBody>
      </p:sp>
    </p:spTree>
    <p:extLst>
      <p:ext uri="{BB962C8B-B14F-4D97-AF65-F5344CB8AC3E}">
        <p14:creationId xmlns:p14="http://schemas.microsoft.com/office/powerpoint/2010/main" val="234617697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97156" y="1879916"/>
            <a:ext cx="10991463" cy="1325563"/>
          </a:xfrm>
        </p:spPr>
        <p:txBody>
          <a:bodyPr>
            <a:normAutofit/>
          </a:bodyPr>
          <a:lstStyle/>
          <a:p>
            <a:pPr algn="ctr"/>
            <a:r>
              <a:rPr lang="en-MY" sz="3600" b="1" dirty="0">
                <a:solidFill>
                  <a:schemeClr val="bg1"/>
                </a:solidFill>
                <a:latin typeface="Arial Black" panose="020B0A04020102020204" pitchFamily="34" charset="0"/>
              </a:rPr>
              <a:t>Tested</a:t>
            </a:r>
          </a:p>
        </p:txBody>
      </p:sp>
      <p:sp>
        <p:nvSpPr>
          <p:cNvPr id="2" name="TextBox 1"/>
          <p:cNvSpPr txBox="1"/>
          <p:nvPr/>
        </p:nvSpPr>
        <p:spPr>
          <a:xfrm>
            <a:off x="447868" y="3354769"/>
            <a:ext cx="11140751" cy="939360"/>
          </a:xfrm>
          <a:prstGeom prst="rect">
            <a:avLst/>
          </a:prstGeom>
          <a:noFill/>
        </p:spPr>
        <p:txBody>
          <a:bodyPr wrap="square" rtlCol="0">
            <a:spAutoFit/>
          </a:bodyPr>
          <a:lstStyle/>
          <a:p>
            <a:pPr algn="ctr">
              <a:lnSpc>
                <a:spcPct val="200000"/>
              </a:lnSpc>
            </a:pPr>
            <a:r>
              <a:rPr lang="en-MY" sz="3200" dirty="0">
                <a:solidFill>
                  <a:schemeClr val="bg1"/>
                </a:solidFill>
              </a:rPr>
              <a:t>Have proven themselves</a:t>
            </a:r>
          </a:p>
        </p:txBody>
      </p:sp>
    </p:spTree>
    <p:extLst>
      <p:ext uri="{BB962C8B-B14F-4D97-AF65-F5344CB8AC3E}">
        <p14:creationId xmlns:p14="http://schemas.microsoft.com/office/powerpoint/2010/main" val="171823661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50167" y="2010545"/>
            <a:ext cx="9360091" cy="1325563"/>
          </a:xfrm>
        </p:spPr>
        <p:txBody>
          <a:bodyPr>
            <a:normAutofit/>
          </a:bodyPr>
          <a:lstStyle/>
          <a:p>
            <a:pPr algn="ctr"/>
            <a:r>
              <a:rPr lang="en-MY" sz="3600" b="1" dirty="0">
                <a:solidFill>
                  <a:schemeClr val="bg1"/>
                </a:solidFill>
                <a:latin typeface="Arial Black" panose="020B0A04020102020204" pitchFamily="34" charset="0"/>
              </a:rPr>
              <a:t>Leaders live by and are measured by these principles </a:t>
            </a:r>
          </a:p>
        </p:txBody>
      </p:sp>
      <p:sp>
        <p:nvSpPr>
          <p:cNvPr id="2" name="TextBox 1"/>
          <p:cNvSpPr txBox="1"/>
          <p:nvPr/>
        </p:nvSpPr>
        <p:spPr>
          <a:xfrm>
            <a:off x="597160" y="3676261"/>
            <a:ext cx="11140751" cy="523220"/>
          </a:xfrm>
          <a:prstGeom prst="rect">
            <a:avLst/>
          </a:prstGeom>
          <a:noFill/>
        </p:spPr>
        <p:txBody>
          <a:bodyPr wrap="square" rtlCol="0">
            <a:spAutoFit/>
          </a:bodyPr>
          <a:lstStyle/>
          <a:p>
            <a:pPr algn="ctr"/>
            <a:r>
              <a:rPr lang="en-MY" sz="2800" dirty="0">
                <a:solidFill>
                  <a:schemeClr val="bg1"/>
                </a:solidFill>
              </a:rPr>
              <a:t>Paul, Apollos and Cephas lived by these principles </a:t>
            </a:r>
          </a:p>
        </p:txBody>
      </p:sp>
    </p:spTree>
    <p:extLst>
      <p:ext uri="{BB962C8B-B14F-4D97-AF65-F5344CB8AC3E}">
        <p14:creationId xmlns:p14="http://schemas.microsoft.com/office/powerpoint/2010/main" val="326081508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50167" y="2010545"/>
            <a:ext cx="9360091" cy="1325563"/>
          </a:xfrm>
        </p:spPr>
        <p:txBody>
          <a:bodyPr>
            <a:normAutofit/>
          </a:bodyPr>
          <a:lstStyle/>
          <a:p>
            <a:pPr algn="ctr"/>
            <a:r>
              <a:rPr lang="en-MY" sz="3600" b="1" dirty="0">
                <a:solidFill>
                  <a:schemeClr val="bg1"/>
                </a:solidFill>
                <a:latin typeface="Arial Black" panose="020B0A04020102020204" pitchFamily="34" charset="0"/>
              </a:rPr>
              <a:t>These principles are boundaries </a:t>
            </a:r>
          </a:p>
        </p:txBody>
      </p:sp>
      <p:sp>
        <p:nvSpPr>
          <p:cNvPr id="2" name="TextBox 1"/>
          <p:cNvSpPr txBox="1"/>
          <p:nvPr/>
        </p:nvSpPr>
        <p:spPr>
          <a:xfrm>
            <a:off x="597160" y="3676261"/>
            <a:ext cx="11140751" cy="523220"/>
          </a:xfrm>
          <a:prstGeom prst="rect">
            <a:avLst/>
          </a:prstGeom>
          <a:noFill/>
        </p:spPr>
        <p:txBody>
          <a:bodyPr wrap="square" rtlCol="0">
            <a:spAutoFit/>
          </a:bodyPr>
          <a:lstStyle/>
          <a:p>
            <a:pPr algn="ctr"/>
            <a:r>
              <a:rPr lang="en-MY" sz="2800" dirty="0">
                <a:solidFill>
                  <a:schemeClr val="bg1"/>
                </a:solidFill>
              </a:rPr>
              <a:t>To keep us from being “puffed up” and cause division </a:t>
            </a:r>
          </a:p>
        </p:txBody>
      </p:sp>
    </p:spTree>
    <p:extLst>
      <p:ext uri="{BB962C8B-B14F-4D97-AF65-F5344CB8AC3E}">
        <p14:creationId xmlns:p14="http://schemas.microsoft.com/office/powerpoint/2010/main" val="165509733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31506" y="1021500"/>
            <a:ext cx="9360091" cy="1325563"/>
          </a:xfrm>
        </p:spPr>
        <p:txBody>
          <a:bodyPr>
            <a:normAutofit/>
          </a:bodyPr>
          <a:lstStyle/>
          <a:p>
            <a:pPr algn="ctr"/>
            <a:r>
              <a:rPr lang="en-MY" sz="3600" b="1" dirty="0">
                <a:solidFill>
                  <a:schemeClr val="bg1"/>
                </a:solidFill>
                <a:latin typeface="Arial Black" panose="020B0A04020102020204" pitchFamily="34" charset="0"/>
              </a:rPr>
              <a:t>The Condition of the Church </a:t>
            </a:r>
          </a:p>
        </p:txBody>
      </p:sp>
      <p:sp>
        <p:nvSpPr>
          <p:cNvPr id="2" name="TextBox 1"/>
          <p:cNvSpPr txBox="1"/>
          <p:nvPr/>
        </p:nvSpPr>
        <p:spPr>
          <a:xfrm>
            <a:off x="541175" y="2347063"/>
            <a:ext cx="11140751" cy="3108543"/>
          </a:xfrm>
          <a:prstGeom prst="rect">
            <a:avLst/>
          </a:prstGeom>
          <a:noFill/>
        </p:spPr>
        <p:txBody>
          <a:bodyPr wrap="square" rtlCol="0">
            <a:spAutoFit/>
          </a:bodyPr>
          <a:lstStyle/>
          <a:p>
            <a:pPr algn="ctr"/>
            <a:r>
              <a:rPr lang="en-MY" sz="2800" dirty="0">
                <a:solidFill>
                  <a:schemeClr val="bg1"/>
                </a:solidFill>
              </a:rPr>
              <a:t>“Have all you want”</a:t>
            </a:r>
          </a:p>
          <a:p>
            <a:pPr algn="ctr"/>
            <a:r>
              <a:rPr lang="en-MY" sz="2800" dirty="0">
                <a:solidFill>
                  <a:schemeClr val="bg1"/>
                </a:solidFill>
              </a:rPr>
              <a:t>Rich</a:t>
            </a:r>
          </a:p>
          <a:p>
            <a:pPr algn="ctr"/>
            <a:r>
              <a:rPr lang="en-MY" sz="2800" dirty="0">
                <a:solidFill>
                  <a:schemeClr val="bg1"/>
                </a:solidFill>
              </a:rPr>
              <a:t>Reigning</a:t>
            </a:r>
          </a:p>
          <a:p>
            <a:pPr algn="ctr"/>
            <a:r>
              <a:rPr lang="en-MY" sz="2800" dirty="0">
                <a:solidFill>
                  <a:schemeClr val="bg1"/>
                </a:solidFill>
              </a:rPr>
              <a:t>“At the front end of the procession”</a:t>
            </a:r>
          </a:p>
          <a:p>
            <a:pPr algn="ctr"/>
            <a:r>
              <a:rPr lang="en-MY" sz="2800" dirty="0">
                <a:solidFill>
                  <a:schemeClr val="bg1"/>
                </a:solidFill>
              </a:rPr>
              <a:t>“Wise”</a:t>
            </a:r>
          </a:p>
          <a:p>
            <a:pPr algn="ctr"/>
            <a:r>
              <a:rPr lang="en-MY" sz="2800" dirty="0">
                <a:solidFill>
                  <a:schemeClr val="bg1"/>
                </a:solidFill>
              </a:rPr>
              <a:t>Honoured</a:t>
            </a:r>
          </a:p>
          <a:p>
            <a:pPr algn="ctr"/>
            <a:r>
              <a:rPr lang="en-MY" sz="2800" dirty="0">
                <a:solidFill>
                  <a:schemeClr val="bg1"/>
                </a:solidFill>
              </a:rPr>
              <a:t>Strong </a:t>
            </a:r>
          </a:p>
        </p:txBody>
      </p:sp>
    </p:spTree>
    <p:extLst>
      <p:ext uri="{BB962C8B-B14F-4D97-AF65-F5344CB8AC3E}">
        <p14:creationId xmlns:p14="http://schemas.microsoft.com/office/powerpoint/2010/main" val="37665375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98580" y="803813"/>
            <a:ext cx="11634843" cy="4046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MY" dirty="0">
                <a:solidFill>
                  <a:schemeClr val="bg1"/>
                </a:solidFill>
              </a:rPr>
              <a:t>This, then, is how you ought to regard us: as servants of Christ and as those entrusted with the mysteries God has revealed. </a:t>
            </a:r>
            <a:r>
              <a:rPr lang="en-MY" baseline="30000" dirty="0">
                <a:solidFill>
                  <a:schemeClr val="bg1"/>
                </a:solidFill>
              </a:rPr>
              <a:t>2 </a:t>
            </a:r>
            <a:r>
              <a:rPr lang="en-MY" dirty="0">
                <a:solidFill>
                  <a:schemeClr val="bg1"/>
                </a:solidFill>
              </a:rPr>
              <a:t>Now it is required that those who have been given a trust must prove faithful. </a:t>
            </a:r>
            <a:r>
              <a:rPr lang="en-MY" baseline="30000" dirty="0">
                <a:solidFill>
                  <a:schemeClr val="bg1"/>
                </a:solidFill>
              </a:rPr>
              <a:t>3 </a:t>
            </a:r>
            <a:r>
              <a:rPr lang="en-MY" dirty="0">
                <a:solidFill>
                  <a:schemeClr val="bg1"/>
                </a:solidFill>
              </a:rPr>
              <a:t>I care very little if I am judged by you or by any human court; indeed, I do not even judge myself. </a:t>
            </a:r>
            <a:r>
              <a:rPr lang="en-MY" baseline="30000" dirty="0">
                <a:solidFill>
                  <a:schemeClr val="bg1"/>
                </a:solidFill>
              </a:rPr>
              <a:t>4 </a:t>
            </a:r>
            <a:r>
              <a:rPr lang="en-MY" dirty="0">
                <a:solidFill>
                  <a:schemeClr val="bg1"/>
                </a:solidFill>
              </a:rPr>
              <a:t>My conscience is clear, but that does not make me innocent. It is the Lord who judges me. </a:t>
            </a:r>
            <a:r>
              <a:rPr lang="en-MY" baseline="30000" dirty="0">
                <a:solidFill>
                  <a:schemeClr val="bg1"/>
                </a:solidFill>
              </a:rPr>
              <a:t>5 </a:t>
            </a:r>
            <a:r>
              <a:rPr lang="en-MY" dirty="0">
                <a:solidFill>
                  <a:schemeClr val="bg1"/>
                </a:solidFill>
              </a:rPr>
              <a:t>Therefore judge nothing before the appointed time; wait until the Lord comes. He will bring to light what is hidden in darkness and will expose the motives of the heart. At that time each will receive their praise from God.</a:t>
            </a:r>
            <a:endParaRPr lang="en-MY"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803641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515"/>
            <a:ext cx="10515600" cy="1325563"/>
          </a:xfrm>
        </p:spPr>
        <p:txBody>
          <a:bodyPr>
            <a:normAutofit/>
          </a:bodyPr>
          <a:lstStyle/>
          <a:p>
            <a:pPr algn="ctr"/>
            <a:r>
              <a:rPr lang="en-MY" sz="4000" dirty="0">
                <a:latin typeface="Arial Black" panose="020B0A04020102020204" pitchFamily="34" charset="0"/>
              </a:rPr>
              <a:t>How They Became Affluent</a:t>
            </a:r>
          </a:p>
        </p:txBody>
      </p:sp>
      <p:pic>
        <p:nvPicPr>
          <p:cNvPr id="6" name="Content Placeholder 5"/>
          <p:cNvPicPr>
            <a:picLocks noGrp="1" noChangeAspect="1"/>
          </p:cNvPicPr>
          <p:nvPr>
            <p:ph idx="1"/>
          </p:nvPr>
        </p:nvPicPr>
        <p:blipFill>
          <a:blip r:embed="rId2"/>
          <a:stretch>
            <a:fillRect/>
          </a:stretch>
        </p:blipFill>
        <p:spPr>
          <a:xfrm>
            <a:off x="1387755" y="1620352"/>
            <a:ext cx="6282008" cy="4351338"/>
          </a:xfrm>
          <a:prstGeom prst="rect">
            <a:avLst/>
          </a:prstGeom>
        </p:spPr>
      </p:pic>
      <p:sp>
        <p:nvSpPr>
          <p:cNvPr id="7" name="Oval 6"/>
          <p:cNvSpPr/>
          <p:nvPr/>
        </p:nvSpPr>
        <p:spPr>
          <a:xfrm>
            <a:off x="5001207" y="3796021"/>
            <a:ext cx="242596" cy="2239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TextBox 2"/>
          <p:cNvSpPr txBox="1"/>
          <p:nvPr/>
        </p:nvSpPr>
        <p:spPr>
          <a:xfrm>
            <a:off x="8434873" y="2621250"/>
            <a:ext cx="3135086" cy="1938992"/>
          </a:xfrm>
          <a:prstGeom prst="rect">
            <a:avLst/>
          </a:prstGeom>
          <a:noFill/>
        </p:spPr>
        <p:txBody>
          <a:bodyPr wrap="square" rtlCol="0">
            <a:spAutoFit/>
          </a:bodyPr>
          <a:lstStyle/>
          <a:p>
            <a:pPr algn="ctr"/>
            <a:r>
              <a:rPr lang="en-MY" sz="4000" dirty="0"/>
              <a:t>Centrally and Strategically located</a:t>
            </a:r>
          </a:p>
        </p:txBody>
      </p:sp>
    </p:spTree>
    <p:extLst>
      <p:ext uri="{BB962C8B-B14F-4D97-AF65-F5344CB8AC3E}">
        <p14:creationId xmlns:p14="http://schemas.microsoft.com/office/powerpoint/2010/main" val="233068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6451" y="5089012"/>
            <a:ext cx="7800392" cy="1264588"/>
          </a:xfrm>
        </p:spPr>
        <p:txBody>
          <a:bodyPr vert="horz" lIns="91440" tIns="45720" rIns="91440" bIns="45720" rtlCol="0" anchor="ctr">
            <a:normAutofit/>
          </a:bodyPr>
          <a:lstStyle/>
          <a:p>
            <a:pPr algn="ctr"/>
            <a:r>
              <a:rPr lang="en-US" b="1" dirty="0"/>
              <a:t>The Church of Corinth Today </a:t>
            </a:r>
          </a:p>
        </p:txBody>
      </p:sp>
      <p:pic>
        <p:nvPicPr>
          <p:cNvPr id="3" name="Picture 2"/>
          <p:cNvPicPr>
            <a:picLocks noChangeAspect="1"/>
          </p:cNvPicPr>
          <p:nvPr/>
        </p:nvPicPr>
        <p:blipFill rotWithShape="1">
          <a:blip r:embed="rId3"/>
          <a:srcRect t="45097" b="4903"/>
          <a:stretch/>
        </p:blipFill>
        <p:spPr>
          <a:xfrm>
            <a:off x="-3983" y="10"/>
            <a:ext cx="12192000" cy="4571990"/>
          </a:xfrm>
          <a:prstGeom prst="rect">
            <a:avLst/>
          </a:prstGeom>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808098" y="5182697"/>
            <a:ext cx="2668555" cy="1077218"/>
          </a:xfrm>
          <a:prstGeom prst="rect">
            <a:avLst/>
          </a:prstGeom>
          <a:noFill/>
        </p:spPr>
        <p:txBody>
          <a:bodyPr wrap="square" rtlCol="0">
            <a:spAutoFit/>
          </a:bodyPr>
          <a:lstStyle/>
          <a:p>
            <a:r>
              <a:rPr lang="en-MY" sz="3200" dirty="0"/>
              <a:t>What happened ?</a:t>
            </a:r>
          </a:p>
        </p:txBody>
      </p:sp>
    </p:spTree>
    <p:extLst>
      <p:ext uri="{BB962C8B-B14F-4D97-AF65-F5344CB8AC3E}">
        <p14:creationId xmlns:p14="http://schemas.microsoft.com/office/powerpoint/2010/main" val="351248056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15549" y="2010545"/>
            <a:ext cx="9503972" cy="1325563"/>
          </a:xfrm>
        </p:spPr>
        <p:txBody>
          <a:bodyPr>
            <a:normAutofit/>
          </a:bodyPr>
          <a:lstStyle/>
          <a:p>
            <a:pPr algn="ctr"/>
            <a:r>
              <a:rPr lang="en-MY" sz="3600" b="1" dirty="0">
                <a:solidFill>
                  <a:schemeClr val="bg1"/>
                </a:solidFill>
                <a:latin typeface="Arial Black" panose="020B0A04020102020204" pitchFamily="34" charset="0"/>
              </a:rPr>
              <a:t>Paul’s Admonishment </a:t>
            </a:r>
          </a:p>
        </p:txBody>
      </p:sp>
      <p:sp>
        <p:nvSpPr>
          <p:cNvPr id="2" name="TextBox 1"/>
          <p:cNvSpPr txBox="1"/>
          <p:nvPr/>
        </p:nvSpPr>
        <p:spPr>
          <a:xfrm>
            <a:off x="597160" y="3676261"/>
            <a:ext cx="11140751" cy="523220"/>
          </a:xfrm>
          <a:prstGeom prst="rect">
            <a:avLst/>
          </a:prstGeom>
          <a:noFill/>
        </p:spPr>
        <p:txBody>
          <a:bodyPr wrap="square" rtlCol="0">
            <a:spAutoFit/>
          </a:bodyPr>
          <a:lstStyle/>
          <a:p>
            <a:pPr algn="ctr"/>
            <a:r>
              <a:rPr lang="en-MY" sz="2800" dirty="0">
                <a:solidFill>
                  <a:schemeClr val="bg1"/>
                </a:solidFill>
              </a:rPr>
              <a:t>They had problem with their eyes. They were fixed on externals </a:t>
            </a:r>
          </a:p>
        </p:txBody>
      </p:sp>
    </p:spTree>
    <p:extLst>
      <p:ext uri="{BB962C8B-B14F-4D97-AF65-F5344CB8AC3E}">
        <p14:creationId xmlns:p14="http://schemas.microsoft.com/office/powerpoint/2010/main" val="395952715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90466" y="1978090"/>
            <a:ext cx="11140751" cy="2246769"/>
          </a:xfrm>
          <a:prstGeom prst="rect">
            <a:avLst/>
          </a:prstGeom>
          <a:noFill/>
        </p:spPr>
        <p:txBody>
          <a:bodyPr wrap="square" rtlCol="0">
            <a:spAutoFit/>
          </a:bodyPr>
          <a:lstStyle/>
          <a:p>
            <a:pPr algn="ctr"/>
            <a:r>
              <a:rPr lang="en-MY" sz="2800" dirty="0">
                <a:solidFill>
                  <a:schemeClr val="bg1"/>
                </a:solidFill>
              </a:rPr>
              <a:t>The world’s limelight shines on successful people. Its yardstick for success is often focused on our affluence or acquisitions (what we have), our associations (who we know), our appearance (how we look), our abilities (what we can do) and our accomplishments (what we have done). These are external and temporal measure. </a:t>
            </a:r>
          </a:p>
        </p:txBody>
      </p:sp>
      <p:sp>
        <p:nvSpPr>
          <p:cNvPr id="6" name="TextBox 5"/>
          <p:cNvSpPr txBox="1"/>
          <p:nvPr/>
        </p:nvSpPr>
        <p:spPr>
          <a:xfrm>
            <a:off x="690465" y="4609322"/>
            <a:ext cx="11140751" cy="461665"/>
          </a:xfrm>
          <a:prstGeom prst="rect">
            <a:avLst/>
          </a:prstGeom>
          <a:noFill/>
        </p:spPr>
        <p:txBody>
          <a:bodyPr wrap="square" rtlCol="0">
            <a:spAutoFit/>
          </a:bodyPr>
          <a:lstStyle/>
          <a:p>
            <a:pPr algn="ctr"/>
            <a:r>
              <a:rPr lang="en-MY" sz="2400" dirty="0">
                <a:solidFill>
                  <a:schemeClr val="bg1"/>
                </a:solidFill>
              </a:rPr>
              <a:t>Pastor Edmund Chan – Mentoring Paradigms (Page 28) </a:t>
            </a:r>
          </a:p>
        </p:txBody>
      </p:sp>
    </p:spTree>
    <p:extLst>
      <p:ext uri="{BB962C8B-B14F-4D97-AF65-F5344CB8AC3E}">
        <p14:creationId xmlns:p14="http://schemas.microsoft.com/office/powerpoint/2010/main" val="236687219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87489" y="1544014"/>
            <a:ext cx="9360091" cy="1325563"/>
          </a:xfrm>
        </p:spPr>
        <p:txBody>
          <a:bodyPr>
            <a:normAutofit/>
          </a:bodyPr>
          <a:lstStyle/>
          <a:p>
            <a:pPr algn="ctr"/>
            <a:r>
              <a:rPr lang="en-MY" sz="3600" b="1" dirty="0">
                <a:solidFill>
                  <a:schemeClr val="bg1"/>
                </a:solidFill>
                <a:latin typeface="Arial Black" panose="020B0A04020102020204" pitchFamily="34" charset="0"/>
              </a:rPr>
              <a:t>Developing your Inner Life </a:t>
            </a:r>
          </a:p>
        </p:txBody>
      </p:sp>
      <p:sp>
        <p:nvSpPr>
          <p:cNvPr id="2" name="TextBox 1"/>
          <p:cNvSpPr txBox="1"/>
          <p:nvPr/>
        </p:nvSpPr>
        <p:spPr>
          <a:xfrm>
            <a:off x="615819" y="3284375"/>
            <a:ext cx="11140751" cy="1384995"/>
          </a:xfrm>
          <a:prstGeom prst="rect">
            <a:avLst/>
          </a:prstGeom>
          <a:noFill/>
        </p:spPr>
        <p:txBody>
          <a:bodyPr wrap="square" rtlCol="0">
            <a:spAutoFit/>
          </a:bodyPr>
          <a:lstStyle/>
          <a:p>
            <a:pPr algn="ctr">
              <a:lnSpc>
                <a:spcPct val="150000"/>
              </a:lnSpc>
            </a:pPr>
            <a:r>
              <a:rPr lang="en-MY" sz="2800" dirty="0">
                <a:solidFill>
                  <a:schemeClr val="bg1"/>
                </a:solidFill>
              </a:rPr>
              <a:t>Developing </a:t>
            </a:r>
            <a:r>
              <a:rPr lang="en-MY" sz="2800" u="sng" dirty="0">
                <a:solidFill>
                  <a:schemeClr val="bg1"/>
                </a:solidFill>
              </a:rPr>
              <a:t>integrity</a:t>
            </a:r>
            <a:r>
              <a:rPr lang="en-MY" sz="2800" dirty="0">
                <a:solidFill>
                  <a:schemeClr val="bg1"/>
                </a:solidFill>
              </a:rPr>
              <a:t>, </a:t>
            </a:r>
            <a:r>
              <a:rPr lang="en-MY" sz="2800" u="sng" dirty="0">
                <a:solidFill>
                  <a:schemeClr val="bg1"/>
                </a:solidFill>
              </a:rPr>
              <a:t>character</a:t>
            </a:r>
            <a:r>
              <a:rPr lang="en-MY" sz="2800" dirty="0">
                <a:solidFill>
                  <a:schemeClr val="bg1"/>
                </a:solidFill>
              </a:rPr>
              <a:t> and </a:t>
            </a:r>
            <a:r>
              <a:rPr lang="en-MY" sz="2800" u="sng" dirty="0">
                <a:solidFill>
                  <a:schemeClr val="bg1"/>
                </a:solidFill>
              </a:rPr>
              <a:t>surrender</a:t>
            </a:r>
            <a:r>
              <a:rPr lang="en-MY" sz="2800" dirty="0">
                <a:solidFill>
                  <a:schemeClr val="bg1"/>
                </a:solidFill>
              </a:rPr>
              <a:t> to God </a:t>
            </a:r>
            <a:br>
              <a:rPr lang="en-MY" sz="2800" dirty="0">
                <a:solidFill>
                  <a:schemeClr val="bg1"/>
                </a:solidFill>
              </a:rPr>
            </a:br>
            <a:r>
              <a:rPr lang="en-MY" sz="2800" dirty="0">
                <a:solidFill>
                  <a:schemeClr val="bg1"/>
                </a:solidFill>
              </a:rPr>
              <a:t>Ps Edmund Chan  </a:t>
            </a:r>
          </a:p>
        </p:txBody>
      </p:sp>
    </p:spTree>
    <p:extLst>
      <p:ext uri="{BB962C8B-B14F-4D97-AF65-F5344CB8AC3E}">
        <p14:creationId xmlns:p14="http://schemas.microsoft.com/office/powerpoint/2010/main" val="315536086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31506" y="1021500"/>
            <a:ext cx="9360091" cy="1325563"/>
          </a:xfrm>
        </p:spPr>
        <p:txBody>
          <a:bodyPr>
            <a:normAutofit/>
          </a:bodyPr>
          <a:lstStyle/>
          <a:p>
            <a:pPr algn="ctr"/>
            <a:r>
              <a:rPr lang="en-MY" sz="3600" b="1" dirty="0">
                <a:solidFill>
                  <a:schemeClr val="bg1"/>
                </a:solidFill>
                <a:latin typeface="Arial Black" panose="020B0A04020102020204" pitchFamily="34" charset="0"/>
              </a:rPr>
              <a:t>The Condition of the Leaders </a:t>
            </a:r>
          </a:p>
        </p:txBody>
      </p:sp>
      <p:sp>
        <p:nvSpPr>
          <p:cNvPr id="2" name="TextBox 1"/>
          <p:cNvSpPr txBox="1"/>
          <p:nvPr/>
        </p:nvSpPr>
        <p:spPr>
          <a:xfrm>
            <a:off x="541175" y="2347063"/>
            <a:ext cx="11140751" cy="3108543"/>
          </a:xfrm>
          <a:prstGeom prst="rect">
            <a:avLst/>
          </a:prstGeom>
          <a:noFill/>
        </p:spPr>
        <p:txBody>
          <a:bodyPr wrap="square" rtlCol="0">
            <a:spAutoFit/>
          </a:bodyPr>
          <a:lstStyle/>
          <a:p>
            <a:pPr algn="ctr"/>
            <a:r>
              <a:rPr lang="en-MY" sz="2800" dirty="0">
                <a:solidFill>
                  <a:schemeClr val="bg1"/>
                </a:solidFill>
              </a:rPr>
              <a:t>Look like “Fools” in public eyes</a:t>
            </a:r>
          </a:p>
          <a:p>
            <a:pPr algn="ctr"/>
            <a:r>
              <a:rPr lang="en-MY" sz="2800" dirty="0">
                <a:solidFill>
                  <a:schemeClr val="bg1"/>
                </a:solidFill>
              </a:rPr>
              <a:t>Weak and poor (in rags)</a:t>
            </a:r>
          </a:p>
          <a:p>
            <a:pPr algn="ctr"/>
            <a:r>
              <a:rPr lang="en-MY" sz="2800" dirty="0">
                <a:solidFill>
                  <a:schemeClr val="bg1"/>
                </a:solidFill>
              </a:rPr>
              <a:t>Hungry and homeless</a:t>
            </a:r>
          </a:p>
          <a:p>
            <a:pPr algn="ctr"/>
            <a:r>
              <a:rPr lang="en-MY" sz="2800" dirty="0">
                <a:solidFill>
                  <a:schemeClr val="bg1"/>
                </a:solidFill>
              </a:rPr>
              <a:t>Worked hard with own hands </a:t>
            </a:r>
          </a:p>
          <a:p>
            <a:pPr algn="ctr"/>
            <a:r>
              <a:rPr lang="en-MY" sz="2800" dirty="0">
                <a:solidFill>
                  <a:schemeClr val="bg1"/>
                </a:solidFill>
              </a:rPr>
              <a:t>Brutally treated, persecuted, cursed, slandered</a:t>
            </a:r>
          </a:p>
          <a:p>
            <a:pPr algn="ctr"/>
            <a:r>
              <a:rPr lang="en-MY" sz="2800" dirty="0">
                <a:solidFill>
                  <a:schemeClr val="bg1"/>
                </a:solidFill>
              </a:rPr>
              <a:t>Like scums of the earth and garbage</a:t>
            </a:r>
          </a:p>
          <a:p>
            <a:pPr algn="ctr"/>
            <a:r>
              <a:rPr lang="en-MY" sz="2800" dirty="0">
                <a:solidFill>
                  <a:schemeClr val="bg1"/>
                </a:solidFill>
              </a:rPr>
              <a:t>Endured hardship</a:t>
            </a:r>
          </a:p>
        </p:txBody>
      </p:sp>
    </p:spTree>
    <p:extLst>
      <p:ext uri="{BB962C8B-B14F-4D97-AF65-F5344CB8AC3E}">
        <p14:creationId xmlns:p14="http://schemas.microsoft.com/office/powerpoint/2010/main" val="97083466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61253" y="1222980"/>
            <a:ext cx="11737909" cy="2179920"/>
          </a:xfrm>
          <a:prstGeom prst="rect">
            <a:avLst/>
          </a:prstGeom>
        </p:spPr>
        <p:txBody>
          <a:bodyPr vert="horz" lIns="91440" tIns="45720" rIns="91440" bIns="45720" rtlCol="0">
            <a:noAutofit/>
          </a:bodyPr>
          <a:lstStyle>
            <a:defPPr>
              <a:defRPr lang="en-US"/>
            </a:defPPr>
            <a:lvl1pPr indent="0" algn="ctr">
              <a:lnSpc>
                <a:spcPct val="150000"/>
              </a:lnSpc>
              <a:spcBef>
                <a:spcPts val="1000"/>
              </a:spcBef>
              <a:buFont typeface="Arial" panose="020B0604020202020204" pitchFamily="34" charset="0"/>
              <a:buNone/>
              <a:defRPr sz="32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MY" sz="2800" baseline="30000" dirty="0"/>
              <a:t>8 </a:t>
            </a:r>
            <a:r>
              <a:rPr lang="en-MY" sz="2800" dirty="0"/>
              <a:t>We are hard pressed on every side, but not crushed; perplexed, but not in despair; </a:t>
            </a:r>
            <a:r>
              <a:rPr lang="en-MY" sz="2800" baseline="30000" dirty="0"/>
              <a:t>9 </a:t>
            </a:r>
            <a:r>
              <a:rPr lang="en-MY" sz="2800" dirty="0"/>
              <a:t>persecuted, but not abandoned; struck down, but not destroyed. </a:t>
            </a:r>
            <a:r>
              <a:rPr lang="en-MY" sz="2800" baseline="30000" dirty="0"/>
              <a:t>10 </a:t>
            </a:r>
            <a:r>
              <a:rPr lang="en-MY" sz="2800" dirty="0"/>
              <a:t>We always carry around in our body the death of Jesus …..</a:t>
            </a:r>
            <a:endParaRPr lang="en-MY" sz="2800" dirty="0">
              <a:latin typeface="+mj-lt"/>
            </a:endParaRPr>
          </a:p>
        </p:txBody>
      </p:sp>
      <p:sp>
        <p:nvSpPr>
          <p:cNvPr id="3" name="Content Placeholder 2"/>
          <p:cNvSpPr txBox="1">
            <a:spLocks/>
          </p:cNvSpPr>
          <p:nvPr/>
        </p:nvSpPr>
        <p:spPr>
          <a:xfrm>
            <a:off x="279918" y="3346917"/>
            <a:ext cx="11700587" cy="2179920"/>
          </a:xfrm>
          <a:prstGeom prst="rect">
            <a:avLst/>
          </a:prstGeom>
        </p:spPr>
        <p:txBody>
          <a:bodyPr vert="horz" lIns="91440" tIns="45720" rIns="91440" bIns="45720" rtlCol="0">
            <a:noAutofit/>
          </a:bodyPr>
          <a:lstStyle>
            <a:defPPr>
              <a:defRPr lang="en-US"/>
            </a:defPPr>
            <a:lvl1pPr indent="0" algn="ctr">
              <a:lnSpc>
                <a:spcPct val="150000"/>
              </a:lnSpc>
              <a:spcBef>
                <a:spcPts val="1000"/>
              </a:spcBef>
              <a:buFont typeface="Arial" panose="020B0604020202020204" pitchFamily="34" charset="0"/>
              <a:buNone/>
              <a:defRPr sz="32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MY" sz="2800" baseline="30000" dirty="0"/>
              <a:t>16</a:t>
            </a:r>
            <a:r>
              <a:rPr lang="en-MY" sz="2800" dirty="0"/>
              <a:t> Though outwardly we are wasting away, yet inwardly we are being renewed day by day. </a:t>
            </a:r>
            <a:r>
              <a:rPr lang="en-MY" sz="2800" baseline="30000" dirty="0"/>
              <a:t>17 </a:t>
            </a:r>
            <a:r>
              <a:rPr lang="en-MY" sz="2800" dirty="0"/>
              <a:t>For our light and momentary troubles are achieving for us an eternal glory that far outweighs them all. </a:t>
            </a:r>
            <a:r>
              <a:rPr lang="en-MY" sz="2800" baseline="30000" dirty="0"/>
              <a:t>18 </a:t>
            </a:r>
            <a:r>
              <a:rPr lang="en-MY" sz="2800" dirty="0"/>
              <a:t>So we fix our eyes not on what is seen, but on what is unseen, since what is seen is temporary, but what is unseen is eternal</a:t>
            </a:r>
            <a:endParaRPr lang="en-MY" sz="2800" dirty="0">
              <a:latin typeface="+mj-lt"/>
            </a:endParaRPr>
          </a:p>
        </p:txBody>
      </p:sp>
      <p:sp>
        <p:nvSpPr>
          <p:cNvPr id="4" name="Title 4"/>
          <p:cNvSpPr>
            <a:spLocks noGrp="1"/>
          </p:cNvSpPr>
          <p:nvPr>
            <p:ph type="title"/>
          </p:nvPr>
        </p:nvSpPr>
        <p:spPr>
          <a:xfrm>
            <a:off x="1450163" y="56704"/>
            <a:ext cx="9360091" cy="1325563"/>
          </a:xfrm>
        </p:spPr>
        <p:txBody>
          <a:bodyPr>
            <a:normAutofit/>
          </a:bodyPr>
          <a:lstStyle/>
          <a:p>
            <a:pPr algn="ctr"/>
            <a:r>
              <a:rPr lang="en-MY" sz="3600" b="1" dirty="0">
                <a:solidFill>
                  <a:schemeClr val="bg1"/>
                </a:solidFill>
                <a:latin typeface="Arial Black" panose="020B0A04020102020204" pitchFamily="34" charset="0"/>
              </a:rPr>
              <a:t>2 Cor 4 : 8-10, 16-18 </a:t>
            </a:r>
          </a:p>
        </p:txBody>
      </p:sp>
    </p:spTree>
    <p:extLst>
      <p:ext uri="{BB962C8B-B14F-4D97-AF65-F5344CB8AC3E}">
        <p14:creationId xmlns:p14="http://schemas.microsoft.com/office/powerpoint/2010/main" val="392421678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4345" y="2570382"/>
            <a:ext cx="10741833" cy="1325563"/>
          </a:xfrm>
        </p:spPr>
        <p:txBody>
          <a:bodyPr>
            <a:normAutofit/>
          </a:bodyPr>
          <a:lstStyle/>
          <a:p>
            <a:pPr algn="ctr"/>
            <a:r>
              <a:rPr lang="en-MY" sz="3600" b="1" dirty="0">
                <a:solidFill>
                  <a:schemeClr val="bg1"/>
                </a:solidFill>
                <a:latin typeface="Arial Black" panose="020B0A04020102020204" pitchFamily="34" charset="0"/>
              </a:rPr>
              <a:t>The Bitter Sweet Experiences of a Leader </a:t>
            </a:r>
          </a:p>
        </p:txBody>
      </p:sp>
    </p:spTree>
    <p:extLst>
      <p:ext uri="{BB962C8B-B14F-4D97-AF65-F5344CB8AC3E}">
        <p14:creationId xmlns:p14="http://schemas.microsoft.com/office/powerpoint/2010/main" val="303629391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50167" y="2010545"/>
            <a:ext cx="9360091" cy="1325563"/>
          </a:xfrm>
        </p:spPr>
        <p:txBody>
          <a:bodyPr>
            <a:normAutofit/>
          </a:bodyPr>
          <a:lstStyle/>
          <a:p>
            <a:pPr algn="ctr"/>
            <a:r>
              <a:rPr lang="en-MY" sz="3600" b="1" dirty="0">
                <a:solidFill>
                  <a:schemeClr val="bg1"/>
                </a:solidFill>
                <a:latin typeface="Arial Black" panose="020B0A04020102020204" pitchFamily="34" charset="0"/>
              </a:rPr>
              <a:t>A True Leader is a Father </a:t>
            </a:r>
          </a:p>
        </p:txBody>
      </p:sp>
      <p:sp>
        <p:nvSpPr>
          <p:cNvPr id="2" name="TextBox 1"/>
          <p:cNvSpPr txBox="1"/>
          <p:nvPr/>
        </p:nvSpPr>
        <p:spPr>
          <a:xfrm>
            <a:off x="597160" y="3676261"/>
            <a:ext cx="11140751" cy="523220"/>
          </a:xfrm>
          <a:prstGeom prst="rect">
            <a:avLst/>
          </a:prstGeom>
          <a:noFill/>
        </p:spPr>
        <p:txBody>
          <a:bodyPr wrap="square" rtlCol="0">
            <a:spAutoFit/>
          </a:bodyPr>
          <a:lstStyle/>
          <a:p>
            <a:pPr algn="ctr"/>
            <a:r>
              <a:rPr lang="en-MY" sz="2800" baseline="30000" dirty="0">
                <a:solidFill>
                  <a:schemeClr val="bg1"/>
                </a:solidFill>
              </a:rPr>
              <a:t> </a:t>
            </a:r>
            <a:r>
              <a:rPr lang="en-MY" sz="2800" dirty="0">
                <a:solidFill>
                  <a:schemeClr val="bg1"/>
                </a:solidFill>
              </a:rPr>
              <a:t>I am writing this not to shame you but to warn you as my dear children</a:t>
            </a:r>
          </a:p>
        </p:txBody>
      </p:sp>
    </p:spTree>
    <p:extLst>
      <p:ext uri="{BB962C8B-B14F-4D97-AF65-F5344CB8AC3E}">
        <p14:creationId xmlns:p14="http://schemas.microsoft.com/office/powerpoint/2010/main" val="224041600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87489" y="1805271"/>
            <a:ext cx="9360091" cy="1325563"/>
          </a:xfrm>
        </p:spPr>
        <p:txBody>
          <a:bodyPr>
            <a:normAutofit/>
          </a:bodyPr>
          <a:lstStyle/>
          <a:p>
            <a:pPr algn="ctr"/>
            <a:r>
              <a:rPr lang="en-MY" sz="3600" b="1" dirty="0">
                <a:solidFill>
                  <a:schemeClr val="bg1"/>
                </a:solidFill>
                <a:latin typeface="Arial Black" panose="020B0A04020102020204" pitchFamily="34" charset="0"/>
              </a:rPr>
              <a:t>A Father</a:t>
            </a:r>
          </a:p>
        </p:txBody>
      </p:sp>
      <p:sp>
        <p:nvSpPr>
          <p:cNvPr id="2" name="TextBox 1"/>
          <p:cNvSpPr txBox="1"/>
          <p:nvPr/>
        </p:nvSpPr>
        <p:spPr>
          <a:xfrm>
            <a:off x="746447" y="3298785"/>
            <a:ext cx="11140751" cy="671851"/>
          </a:xfrm>
          <a:prstGeom prst="rect">
            <a:avLst/>
          </a:prstGeom>
          <a:noFill/>
        </p:spPr>
        <p:txBody>
          <a:bodyPr wrap="square" rtlCol="0">
            <a:spAutoFit/>
          </a:bodyPr>
          <a:lstStyle/>
          <a:p>
            <a:pPr algn="ctr">
              <a:lnSpc>
                <a:spcPct val="150000"/>
              </a:lnSpc>
            </a:pPr>
            <a:r>
              <a:rPr lang="en-MY" sz="2800" dirty="0">
                <a:solidFill>
                  <a:schemeClr val="bg1"/>
                </a:solidFill>
              </a:rPr>
              <a:t>Takes responsibility for his child </a:t>
            </a:r>
          </a:p>
        </p:txBody>
      </p:sp>
    </p:spTree>
    <p:extLst>
      <p:ext uri="{BB962C8B-B14F-4D97-AF65-F5344CB8AC3E}">
        <p14:creationId xmlns:p14="http://schemas.microsoft.com/office/powerpoint/2010/main" val="21290623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485192" y="545767"/>
            <a:ext cx="11196735" cy="5205047"/>
          </a:xfrm>
          <a:prstGeom prst="rect">
            <a:avLst/>
          </a:prstGeom>
        </p:spPr>
        <p:txBody>
          <a:bodyPr vert="horz" lIns="91440" tIns="45720" rIns="91440" bIns="45720" rtlCol="0">
            <a:noAutofit/>
          </a:bodyPr>
          <a:lstStyle>
            <a:defPPr>
              <a:defRPr lang="en-US"/>
            </a:defPPr>
            <a:lvl1pPr indent="0" algn="ctr">
              <a:lnSpc>
                <a:spcPct val="150000"/>
              </a:lnSpc>
              <a:spcBef>
                <a:spcPts val="1000"/>
              </a:spcBef>
              <a:buFont typeface="Arial" panose="020B0604020202020204" pitchFamily="34" charset="0"/>
              <a:buNone/>
              <a:defRPr sz="32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MY" sz="2800" baseline="30000" dirty="0"/>
              <a:t>6 </a:t>
            </a:r>
            <a:r>
              <a:rPr lang="en-MY" sz="2800" dirty="0"/>
              <a:t>Now, brothers and sisters, I have applied these things to myself and Apollos for your benefit, so that you may learn from us the meaning of the saying, “Do not go beyond what is written.” Then you will not be puffed up in being a follower of one of us over against the other. </a:t>
            </a:r>
            <a:r>
              <a:rPr lang="en-MY" sz="2800" baseline="30000" dirty="0"/>
              <a:t>7 </a:t>
            </a:r>
            <a:r>
              <a:rPr lang="en-MY" sz="2800" dirty="0"/>
              <a:t>For who makes you different from anyone else? What do you have that you did not receive? And if you did receive it, why do you boast as though you did not? </a:t>
            </a:r>
            <a:r>
              <a:rPr lang="en-MY" sz="2800" baseline="30000" dirty="0"/>
              <a:t>8 </a:t>
            </a:r>
            <a:r>
              <a:rPr lang="en-MY" sz="2800" dirty="0"/>
              <a:t>Already you have all you want! Already you have become rich! You have begun to reign—and that without us! How I wish that you really had begun to reign so that we also might reign with you! </a:t>
            </a:r>
          </a:p>
        </p:txBody>
      </p:sp>
    </p:spTree>
    <p:extLst>
      <p:ext uri="{BB962C8B-B14F-4D97-AF65-F5344CB8AC3E}">
        <p14:creationId xmlns:p14="http://schemas.microsoft.com/office/powerpoint/2010/main" val="163474838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87489" y="1394722"/>
            <a:ext cx="9360091" cy="1325563"/>
          </a:xfrm>
        </p:spPr>
        <p:txBody>
          <a:bodyPr>
            <a:normAutofit/>
          </a:bodyPr>
          <a:lstStyle/>
          <a:p>
            <a:pPr algn="ctr"/>
            <a:r>
              <a:rPr lang="en-MY" sz="3600" b="1" dirty="0">
                <a:solidFill>
                  <a:schemeClr val="bg1"/>
                </a:solidFill>
                <a:latin typeface="Arial Black" panose="020B0A04020102020204" pitchFamily="34" charset="0"/>
              </a:rPr>
              <a:t>He Fathers his Children </a:t>
            </a:r>
          </a:p>
        </p:txBody>
      </p:sp>
      <p:sp>
        <p:nvSpPr>
          <p:cNvPr id="2" name="TextBox 1"/>
          <p:cNvSpPr txBox="1"/>
          <p:nvPr/>
        </p:nvSpPr>
        <p:spPr>
          <a:xfrm>
            <a:off x="746447" y="2925564"/>
            <a:ext cx="11140751" cy="738664"/>
          </a:xfrm>
          <a:prstGeom prst="rect">
            <a:avLst/>
          </a:prstGeom>
          <a:noFill/>
        </p:spPr>
        <p:txBody>
          <a:bodyPr wrap="square" rtlCol="0">
            <a:spAutoFit/>
          </a:bodyPr>
          <a:lstStyle/>
          <a:p>
            <a:pPr algn="ctr">
              <a:lnSpc>
                <a:spcPct val="150000"/>
              </a:lnSpc>
            </a:pPr>
            <a:r>
              <a:rPr lang="en-MY" sz="2800" dirty="0">
                <a:solidFill>
                  <a:schemeClr val="bg1"/>
                </a:solidFill>
              </a:rPr>
              <a:t>I have sent to you Timothy, my son ….He will remind you of my way of life</a:t>
            </a:r>
          </a:p>
        </p:txBody>
      </p:sp>
    </p:spTree>
    <p:extLst>
      <p:ext uri="{BB962C8B-B14F-4D97-AF65-F5344CB8AC3E}">
        <p14:creationId xmlns:p14="http://schemas.microsoft.com/office/powerpoint/2010/main" val="253854140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87489" y="1805271"/>
            <a:ext cx="9360091" cy="1325563"/>
          </a:xfrm>
        </p:spPr>
        <p:txBody>
          <a:bodyPr>
            <a:normAutofit/>
          </a:bodyPr>
          <a:lstStyle/>
          <a:p>
            <a:pPr algn="ctr"/>
            <a:r>
              <a:rPr lang="en-MY" sz="3600" b="1" dirty="0">
                <a:solidFill>
                  <a:schemeClr val="bg1"/>
                </a:solidFill>
                <a:latin typeface="Arial Black" panose="020B0A04020102020204" pitchFamily="34" charset="0"/>
              </a:rPr>
              <a:t>Imitate me</a:t>
            </a:r>
          </a:p>
        </p:txBody>
      </p:sp>
      <p:sp>
        <p:nvSpPr>
          <p:cNvPr id="2" name="TextBox 1"/>
          <p:cNvSpPr txBox="1"/>
          <p:nvPr/>
        </p:nvSpPr>
        <p:spPr>
          <a:xfrm>
            <a:off x="746447" y="3298785"/>
            <a:ext cx="11140751" cy="671851"/>
          </a:xfrm>
          <a:prstGeom prst="rect">
            <a:avLst/>
          </a:prstGeom>
          <a:noFill/>
        </p:spPr>
        <p:txBody>
          <a:bodyPr wrap="square" rtlCol="0">
            <a:spAutoFit/>
          </a:bodyPr>
          <a:lstStyle/>
          <a:p>
            <a:pPr algn="ctr">
              <a:lnSpc>
                <a:spcPct val="150000"/>
              </a:lnSpc>
            </a:pPr>
            <a:r>
              <a:rPr lang="en-MY" sz="2800" dirty="0">
                <a:solidFill>
                  <a:schemeClr val="bg1"/>
                </a:solidFill>
              </a:rPr>
              <a:t>For to me, to live is Christ and to die is gain (Phil 1:21) </a:t>
            </a:r>
          </a:p>
        </p:txBody>
      </p:sp>
    </p:spTree>
    <p:extLst>
      <p:ext uri="{BB962C8B-B14F-4D97-AF65-F5344CB8AC3E}">
        <p14:creationId xmlns:p14="http://schemas.microsoft.com/office/powerpoint/2010/main" val="4082226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50167" y="1767948"/>
            <a:ext cx="9360091" cy="1325563"/>
          </a:xfrm>
        </p:spPr>
        <p:txBody>
          <a:bodyPr>
            <a:normAutofit/>
          </a:bodyPr>
          <a:lstStyle/>
          <a:p>
            <a:pPr algn="ctr"/>
            <a:r>
              <a:rPr lang="en-MY" sz="3600" b="1" dirty="0">
                <a:solidFill>
                  <a:schemeClr val="bg1"/>
                </a:solidFill>
                <a:latin typeface="Arial Black" panose="020B0A04020102020204" pitchFamily="34" charset="0"/>
              </a:rPr>
              <a:t>Final Exhortation (for Leaders)</a:t>
            </a:r>
          </a:p>
        </p:txBody>
      </p:sp>
      <p:sp>
        <p:nvSpPr>
          <p:cNvPr id="2" name="TextBox 1"/>
          <p:cNvSpPr txBox="1"/>
          <p:nvPr/>
        </p:nvSpPr>
        <p:spPr>
          <a:xfrm>
            <a:off x="709124" y="3354768"/>
            <a:ext cx="11140751" cy="1318181"/>
          </a:xfrm>
          <a:prstGeom prst="rect">
            <a:avLst/>
          </a:prstGeom>
          <a:noFill/>
        </p:spPr>
        <p:txBody>
          <a:bodyPr wrap="square" rtlCol="0">
            <a:spAutoFit/>
          </a:bodyPr>
          <a:lstStyle/>
          <a:p>
            <a:pPr algn="ctr">
              <a:lnSpc>
                <a:spcPct val="150000"/>
              </a:lnSpc>
            </a:pPr>
            <a:r>
              <a:rPr lang="en-MY" sz="2800" dirty="0">
                <a:solidFill>
                  <a:schemeClr val="bg1"/>
                </a:solidFill>
              </a:rPr>
              <a:t>Focus on the being… The best gift we can give to our members is to live a Jesus-</a:t>
            </a:r>
            <a:r>
              <a:rPr lang="en-MY" sz="2800" dirty="0" err="1">
                <a:solidFill>
                  <a:schemeClr val="bg1"/>
                </a:solidFill>
              </a:rPr>
              <a:t>Centered</a:t>
            </a:r>
            <a:r>
              <a:rPr lang="en-MY" sz="2800" dirty="0">
                <a:solidFill>
                  <a:schemeClr val="bg1"/>
                </a:solidFill>
              </a:rPr>
              <a:t> life </a:t>
            </a:r>
          </a:p>
        </p:txBody>
      </p:sp>
    </p:spTree>
    <p:extLst>
      <p:ext uri="{BB962C8B-B14F-4D97-AF65-F5344CB8AC3E}">
        <p14:creationId xmlns:p14="http://schemas.microsoft.com/office/powerpoint/2010/main" val="358926301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50165" y="816225"/>
            <a:ext cx="9360091" cy="1325563"/>
          </a:xfrm>
        </p:spPr>
        <p:txBody>
          <a:bodyPr>
            <a:normAutofit/>
          </a:bodyPr>
          <a:lstStyle/>
          <a:p>
            <a:pPr algn="ctr"/>
            <a:r>
              <a:rPr lang="en-MY" sz="3600" b="1" dirty="0">
                <a:solidFill>
                  <a:schemeClr val="bg1"/>
                </a:solidFill>
                <a:latin typeface="Arial Black" panose="020B0A04020102020204" pitchFamily="34" charset="0"/>
              </a:rPr>
              <a:t>Final Exhortation (For Church)</a:t>
            </a:r>
          </a:p>
        </p:txBody>
      </p:sp>
      <p:sp>
        <p:nvSpPr>
          <p:cNvPr id="2" name="TextBox 1"/>
          <p:cNvSpPr txBox="1"/>
          <p:nvPr/>
        </p:nvSpPr>
        <p:spPr>
          <a:xfrm>
            <a:off x="475857" y="2141788"/>
            <a:ext cx="11308705" cy="3323987"/>
          </a:xfrm>
          <a:prstGeom prst="rect">
            <a:avLst/>
          </a:prstGeom>
          <a:noFill/>
        </p:spPr>
        <p:txBody>
          <a:bodyPr wrap="square" rtlCol="0">
            <a:spAutoFit/>
          </a:bodyPr>
          <a:lstStyle/>
          <a:p>
            <a:pPr algn="ctr">
              <a:lnSpc>
                <a:spcPct val="150000"/>
              </a:lnSpc>
            </a:pPr>
            <a:r>
              <a:rPr lang="en-MY" sz="2800" dirty="0">
                <a:solidFill>
                  <a:schemeClr val="bg1"/>
                </a:solidFill>
              </a:rPr>
              <a:t>Have confidence in your leaders and submit to their authority, because they keep watch over you as those who must give an account. Do this so that their work will be a joy, not a burden, for that would be of no benefit to you.</a:t>
            </a:r>
          </a:p>
          <a:p>
            <a:pPr algn="ctr">
              <a:lnSpc>
                <a:spcPct val="150000"/>
              </a:lnSpc>
            </a:pPr>
            <a:br>
              <a:rPr lang="en-MY" sz="2800" dirty="0">
                <a:solidFill>
                  <a:schemeClr val="bg1"/>
                </a:solidFill>
              </a:rPr>
            </a:br>
            <a:r>
              <a:rPr lang="en-MY" sz="2800" dirty="0">
                <a:solidFill>
                  <a:schemeClr val="bg1"/>
                </a:solidFill>
              </a:rPr>
              <a:t>Hebrews 13:17</a:t>
            </a:r>
          </a:p>
        </p:txBody>
      </p:sp>
    </p:spTree>
    <p:extLst>
      <p:ext uri="{BB962C8B-B14F-4D97-AF65-F5344CB8AC3E}">
        <p14:creationId xmlns:p14="http://schemas.microsoft.com/office/powerpoint/2010/main" val="31616623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79920" y="298580"/>
            <a:ext cx="11532636" cy="5205047"/>
          </a:xfrm>
          <a:prstGeom prst="rect">
            <a:avLst/>
          </a:prstGeom>
        </p:spPr>
        <p:txBody>
          <a:bodyPr vert="horz" lIns="91440" tIns="45720" rIns="91440" bIns="45720" rtlCol="0">
            <a:noAutofit/>
          </a:bodyPr>
          <a:lstStyle>
            <a:defPPr>
              <a:defRPr lang="en-US"/>
            </a:defPPr>
            <a:lvl1pPr indent="0" algn="ctr">
              <a:lnSpc>
                <a:spcPct val="150000"/>
              </a:lnSpc>
              <a:spcBef>
                <a:spcPts val="1000"/>
              </a:spcBef>
              <a:buFont typeface="Arial" panose="020B0604020202020204" pitchFamily="34" charset="0"/>
              <a:buNone/>
              <a:defRPr sz="32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MY" sz="2800" baseline="30000" dirty="0"/>
              <a:t>9 </a:t>
            </a:r>
            <a:r>
              <a:rPr lang="en-MY" sz="2800" dirty="0"/>
              <a:t>For it seems to me that God has put us apostles on display at the end of the procession, like those condemned to die in the arena. We have been made a spectacle to the whole universe, to angels as well as to human beings. </a:t>
            </a:r>
            <a:r>
              <a:rPr lang="en-MY" sz="2800" baseline="30000" dirty="0"/>
              <a:t>10 </a:t>
            </a:r>
            <a:r>
              <a:rPr lang="en-MY" sz="2800" dirty="0"/>
              <a:t>We are fools for Christ, but you are so wise in Christ! We are weak, but you are strong! You are </a:t>
            </a:r>
            <a:r>
              <a:rPr lang="en-MY" sz="2800" dirty="0" err="1"/>
              <a:t>honored</a:t>
            </a:r>
            <a:r>
              <a:rPr lang="en-MY" sz="2800" dirty="0"/>
              <a:t>, we are </a:t>
            </a:r>
            <a:r>
              <a:rPr lang="en-MY" sz="2800" dirty="0" err="1"/>
              <a:t>dishonored</a:t>
            </a:r>
            <a:r>
              <a:rPr lang="en-MY" sz="2800" dirty="0"/>
              <a:t>! </a:t>
            </a:r>
            <a:r>
              <a:rPr lang="en-MY" sz="2800" baseline="30000" dirty="0"/>
              <a:t>11 </a:t>
            </a:r>
            <a:r>
              <a:rPr lang="en-MY" sz="2800" dirty="0"/>
              <a:t>To this very hour we go hungry and thirsty, we are in rags, we are brutally treated, we are homeless. </a:t>
            </a:r>
            <a:r>
              <a:rPr lang="en-MY" sz="2800" baseline="30000" dirty="0"/>
              <a:t>12 </a:t>
            </a:r>
            <a:r>
              <a:rPr lang="en-MY" sz="2800" dirty="0"/>
              <a:t>We work hard with our own hands. When we are cursed, we bless; when we are persecuted, we endure it; </a:t>
            </a:r>
            <a:r>
              <a:rPr lang="en-MY" sz="2800" baseline="30000" dirty="0"/>
              <a:t>13 </a:t>
            </a:r>
            <a:r>
              <a:rPr lang="en-MY" sz="2800" dirty="0"/>
              <a:t>when we are slandered, we answer kindly. We have become the scum of the earth, the garbage of the world—right up to this moment.</a:t>
            </a:r>
            <a:endParaRPr lang="en-MY" sz="2800" dirty="0">
              <a:latin typeface="+mj-lt"/>
            </a:endParaRPr>
          </a:p>
        </p:txBody>
      </p:sp>
    </p:spTree>
    <p:extLst>
      <p:ext uri="{BB962C8B-B14F-4D97-AF65-F5344CB8AC3E}">
        <p14:creationId xmlns:p14="http://schemas.microsoft.com/office/powerpoint/2010/main" val="62688700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516835" y="1067133"/>
            <a:ext cx="11131214" cy="4736507"/>
          </a:xfrm>
          <a:prstGeom prst="rect">
            <a:avLst/>
          </a:prstGeom>
        </p:spPr>
        <p:txBody>
          <a:bodyPr vert="horz" lIns="91440" tIns="45720" rIns="91440" bIns="45720" rtlCol="0">
            <a:noAutofit/>
          </a:bodyPr>
          <a:lstStyle>
            <a:defPPr>
              <a:defRPr lang="en-US"/>
            </a:defPPr>
            <a:lvl1pPr indent="0" algn="ctr">
              <a:lnSpc>
                <a:spcPct val="150000"/>
              </a:lnSpc>
              <a:spcBef>
                <a:spcPts val="1000"/>
              </a:spcBef>
              <a:buFont typeface="Arial" panose="020B0604020202020204" pitchFamily="34" charset="0"/>
              <a:buNone/>
              <a:defRPr sz="32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MY" sz="2800" baseline="30000" dirty="0"/>
              <a:t>14 </a:t>
            </a:r>
            <a:r>
              <a:rPr lang="en-MY" sz="2800" dirty="0"/>
              <a:t>I am writing this not to shame you but to warn you as my dear children. </a:t>
            </a:r>
            <a:r>
              <a:rPr lang="en-MY" sz="2800" baseline="30000" dirty="0"/>
              <a:t>15 </a:t>
            </a:r>
            <a:r>
              <a:rPr lang="en-MY" sz="2800" dirty="0"/>
              <a:t>Even if you had ten thousand guardians in Christ, you do not have many fathers, for in Christ Jesus I became your father through the gospel. </a:t>
            </a:r>
            <a:r>
              <a:rPr lang="en-MY" sz="2800" baseline="30000" dirty="0"/>
              <a:t>16 </a:t>
            </a:r>
            <a:r>
              <a:rPr lang="en-MY" sz="2800" dirty="0"/>
              <a:t>Therefore I urge you to imitate me. </a:t>
            </a:r>
            <a:r>
              <a:rPr lang="en-MY" sz="2800" baseline="30000" dirty="0"/>
              <a:t>17 </a:t>
            </a:r>
            <a:r>
              <a:rPr lang="en-MY" sz="2800" dirty="0"/>
              <a:t>For this reason I have sent to you Timothy, my son whom I love, who is faithful in the Lord. He will remind you of my way of life in Christ Jesus, which agrees with what I teach everywhere in every church.</a:t>
            </a:r>
            <a:endParaRPr lang="en-MY" sz="2800" dirty="0">
              <a:latin typeface="+mj-lt"/>
            </a:endParaRPr>
          </a:p>
        </p:txBody>
      </p:sp>
    </p:spTree>
    <p:extLst>
      <p:ext uri="{BB962C8B-B14F-4D97-AF65-F5344CB8AC3E}">
        <p14:creationId xmlns:p14="http://schemas.microsoft.com/office/powerpoint/2010/main" val="371455668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812" y="2141172"/>
            <a:ext cx="9360091" cy="1325563"/>
          </a:xfrm>
        </p:spPr>
        <p:txBody>
          <a:bodyPr>
            <a:normAutofit/>
          </a:bodyPr>
          <a:lstStyle/>
          <a:p>
            <a:pPr algn="ctr"/>
            <a:r>
              <a:rPr lang="en-MY" sz="3600" b="1" dirty="0">
                <a:solidFill>
                  <a:schemeClr val="bg1"/>
                </a:solidFill>
                <a:latin typeface="Arial Black" panose="020B0A04020102020204" pitchFamily="34" charset="0"/>
              </a:rPr>
              <a:t>Background &amp; Context </a:t>
            </a:r>
          </a:p>
        </p:txBody>
      </p:sp>
      <p:sp>
        <p:nvSpPr>
          <p:cNvPr id="4" name="TextBox 3"/>
          <p:cNvSpPr txBox="1"/>
          <p:nvPr/>
        </p:nvSpPr>
        <p:spPr>
          <a:xfrm>
            <a:off x="597160" y="3993500"/>
            <a:ext cx="11140751" cy="523220"/>
          </a:xfrm>
          <a:prstGeom prst="rect">
            <a:avLst/>
          </a:prstGeom>
          <a:noFill/>
        </p:spPr>
        <p:txBody>
          <a:bodyPr wrap="square" rtlCol="0">
            <a:spAutoFit/>
          </a:bodyPr>
          <a:lstStyle/>
          <a:p>
            <a:pPr algn="ctr"/>
            <a:r>
              <a:rPr lang="en-MY" sz="2800">
                <a:solidFill>
                  <a:schemeClr val="bg1"/>
                </a:solidFill>
              </a:rPr>
              <a:t>1 Cor 3:18-22</a:t>
            </a:r>
            <a:endParaRPr lang="en-MY" sz="2800" dirty="0">
              <a:solidFill>
                <a:schemeClr val="bg1"/>
              </a:solidFill>
            </a:endParaRPr>
          </a:p>
        </p:txBody>
      </p:sp>
    </p:spTree>
    <p:extLst>
      <p:ext uri="{BB962C8B-B14F-4D97-AF65-F5344CB8AC3E}">
        <p14:creationId xmlns:p14="http://schemas.microsoft.com/office/powerpoint/2010/main" val="79234923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86613" y="698260"/>
            <a:ext cx="11793893" cy="5262979"/>
          </a:xfrm>
          <a:prstGeom prst="rect">
            <a:avLst/>
          </a:prstGeom>
          <a:noFill/>
        </p:spPr>
        <p:txBody>
          <a:bodyPr wrap="square" rtlCol="0">
            <a:spAutoFit/>
          </a:bodyPr>
          <a:lstStyle/>
          <a:p>
            <a:pPr algn="ctr">
              <a:lnSpc>
                <a:spcPct val="150000"/>
              </a:lnSpc>
            </a:pPr>
            <a:r>
              <a:rPr lang="en-MY" sz="2800" baseline="30000" dirty="0">
                <a:solidFill>
                  <a:schemeClr val="bg1"/>
                </a:solidFill>
              </a:rPr>
              <a:t>18 </a:t>
            </a:r>
            <a:r>
              <a:rPr lang="en-MY" sz="2800" dirty="0">
                <a:solidFill>
                  <a:schemeClr val="bg1"/>
                </a:solidFill>
              </a:rPr>
              <a:t>Do not deceive yourselves. If any of you think you are wise by the standards of this age, you should become “fools” so that you may become wise. </a:t>
            </a:r>
            <a:r>
              <a:rPr lang="en-MY" sz="2800" baseline="30000" dirty="0">
                <a:solidFill>
                  <a:schemeClr val="bg1"/>
                </a:solidFill>
              </a:rPr>
              <a:t>19 </a:t>
            </a:r>
            <a:r>
              <a:rPr lang="en-MY" sz="2800" dirty="0">
                <a:solidFill>
                  <a:schemeClr val="bg1"/>
                </a:solidFill>
              </a:rPr>
              <a:t>For the wisdom of this world is foolishness in God’s sight. As it is written: “He catches the wise in their craftiness”; </a:t>
            </a:r>
            <a:r>
              <a:rPr lang="en-MY" sz="2800" baseline="30000" dirty="0">
                <a:solidFill>
                  <a:schemeClr val="bg1"/>
                </a:solidFill>
              </a:rPr>
              <a:t>20 </a:t>
            </a:r>
            <a:r>
              <a:rPr lang="en-MY" sz="2800" dirty="0">
                <a:solidFill>
                  <a:schemeClr val="bg1"/>
                </a:solidFill>
              </a:rPr>
              <a:t>and again, “The Lord knows that the thoughts of the wise are futile.”</a:t>
            </a:r>
            <a:r>
              <a:rPr lang="en-MY" sz="2800" baseline="30000" dirty="0">
                <a:solidFill>
                  <a:schemeClr val="bg1"/>
                </a:solidFill>
              </a:rPr>
              <a:t>[21 </a:t>
            </a:r>
            <a:r>
              <a:rPr lang="en-MY" sz="2800" b="1" u="sng" dirty="0">
                <a:solidFill>
                  <a:schemeClr val="bg1"/>
                </a:solidFill>
              </a:rPr>
              <a:t>So then, no more boasting about human leaders</a:t>
            </a:r>
            <a:r>
              <a:rPr lang="en-MY" sz="2800" dirty="0">
                <a:solidFill>
                  <a:schemeClr val="bg1"/>
                </a:solidFill>
              </a:rPr>
              <a:t>! </a:t>
            </a:r>
            <a:r>
              <a:rPr lang="en-MY" sz="2800" b="1" u="sng" dirty="0">
                <a:solidFill>
                  <a:schemeClr val="bg1"/>
                </a:solidFill>
              </a:rPr>
              <a:t>All things are yours</a:t>
            </a:r>
            <a:r>
              <a:rPr lang="en-MY" sz="2800" dirty="0">
                <a:solidFill>
                  <a:schemeClr val="bg1"/>
                </a:solidFill>
              </a:rPr>
              <a:t>, </a:t>
            </a:r>
            <a:r>
              <a:rPr lang="en-MY" sz="2800" baseline="30000" dirty="0">
                <a:solidFill>
                  <a:schemeClr val="bg1"/>
                </a:solidFill>
              </a:rPr>
              <a:t>22 </a:t>
            </a:r>
            <a:r>
              <a:rPr lang="en-MY" sz="2800" dirty="0">
                <a:solidFill>
                  <a:schemeClr val="bg1"/>
                </a:solidFill>
              </a:rPr>
              <a:t>whether Paul or Apollos or Cephas or the world or life or death or the present or the future—all are yours, </a:t>
            </a:r>
            <a:r>
              <a:rPr lang="en-MY" sz="2800" baseline="30000" dirty="0">
                <a:solidFill>
                  <a:schemeClr val="bg1"/>
                </a:solidFill>
              </a:rPr>
              <a:t>23 </a:t>
            </a:r>
            <a:r>
              <a:rPr lang="en-MY" sz="2800" dirty="0">
                <a:solidFill>
                  <a:schemeClr val="bg1"/>
                </a:solidFill>
              </a:rPr>
              <a:t>and you are of Christ, and Christ is of God.</a:t>
            </a:r>
            <a:endParaRPr lang="en-MY"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9546200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394185" y="1823933"/>
            <a:ext cx="9709245" cy="1325563"/>
          </a:xfrm>
        </p:spPr>
        <p:txBody>
          <a:bodyPr>
            <a:normAutofit/>
          </a:bodyPr>
          <a:lstStyle/>
          <a:p>
            <a:pPr algn="ctr"/>
            <a:r>
              <a:rPr lang="en-MY" sz="3600" b="1" dirty="0">
                <a:solidFill>
                  <a:schemeClr val="bg1"/>
                </a:solidFill>
                <a:latin typeface="Arial Black" panose="020B0A04020102020204" pitchFamily="34" charset="0"/>
              </a:rPr>
              <a:t>No more boasting of human leaders !</a:t>
            </a:r>
          </a:p>
        </p:txBody>
      </p:sp>
      <p:sp>
        <p:nvSpPr>
          <p:cNvPr id="4" name="TextBox 3"/>
          <p:cNvSpPr txBox="1"/>
          <p:nvPr/>
        </p:nvSpPr>
        <p:spPr>
          <a:xfrm>
            <a:off x="1386341" y="3676261"/>
            <a:ext cx="9498562" cy="954107"/>
          </a:xfrm>
          <a:prstGeom prst="rect">
            <a:avLst/>
          </a:prstGeom>
          <a:noFill/>
        </p:spPr>
        <p:txBody>
          <a:bodyPr wrap="square" rtlCol="0">
            <a:spAutoFit/>
          </a:bodyPr>
          <a:lstStyle/>
          <a:p>
            <a:pPr algn="ctr"/>
            <a:r>
              <a:rPr lang="en-MY" sz="2800" dirty="0">
                <a:solidFill>
                  <a:schemeClr val="bg1"/>
                </a:solidFill>
              </a:rPr>
              <a:t>Paul, Apollos, Cephas are great leaders, but there is no need to boast about them.</a:t>
            </a:r>
          </a:p>
        </p:txBody>
      </p:sp>
    </p:spTree>
    <p:extLst>
      <p:ext uri="{BB962C8B-B14F-4D97-AF65-F5344CB8AC3E}">
        <p14:creationId xmlns:p14="http://schemas.microsoft.com/office/powerpoint/2010/main" val="332169580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50167" y="1767950"/>
            <a:ext cx="9360091" cy="1325563"/>
          </a:xfrm>
        </p:spPr>
        <p:txBody>
          <a:bodyPr>
            <a:normAutofit/>
          </a:bodyPr>
          <a:lstStyle/>
          <a:p>
            <a:pPr algn="ctr"/>
            <a:r>
              <a:rPr lang="en-MY" sz="3600" b="1" dirty="0">
                <a:solidFill>
                  <a:schemeClr val="bg1"/>
                </a:solidFill>
                <a:latin typeface="Arial Black" panose="020B0A04020102020204" pitchFamily="34" charset="0"/>
              </a:rPr>
              <a:t>An innate desire to want to be associated with the “who’s who”</a:t>
            </a:r>
          </a:p>
        </p:txBody>
      </p:sp>
      <p:sp>
        <p:nvSpPr>
          <p:cNvPr id="3" name="TextBox 2"/>
          <p:cNvSpPr txBox="1"/>
          <p:nvPr/>
        </p:nvSpPr>
        <p:spPr>
          <a:xfrm>
            <a:off x="597160" y="3676261"/>
            <a:ext cx="11140751" cy="954107"/>
          </a:xfrm>
          <a:prstGeom prst="rect">
            <a:avLst/>
          </a:prstGeom>
          <a:noFill/>
        </p:spPr>
        <p:txBody>
          <a:bodyPr wrap="square" rtlCol="0">
            <a:spAutoFit/>
          </a:bodyPr>
          <a:lstStyle/>
          <a:p>
            <a:pPr algn="ctr"/>
            <a:r>
              <a:rPr lang="en-MY" sz="2800" dirty="0">
                <a:solidFill>
                  <a:schemeClr val="bg1"/>
                </a:solidFill>
              </a:rPr>
              <a:t>Association with great leaders gives recognition, it raises profile, gives a sense of security albeit a false one </a:t>
            </a:r>
          </a:p>
        </p:txBody>
      </p:sp>
    </p:spTree>
    <p:extLst>
      <p:ext uri="{BB962C8B-B14F-4D97-AF65-F5344CB8AC3E}">
        <p14:creationId xmlns:p14="http://schemas.microsoft.com/office/powerpoint/2010/main" val="72229223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1820</TotalTime>
  <Words>576</Words>
  <Application>Microsoft Office PowerPoint</Application>
  <PresentationFormat>Widescreen</PresentationFormat>
  <Paragraphs>77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Calibri Light</vt:lpstr>
      <vt:lpstr>Office Theme</vt:lpstr>
      <vt:lpstr>A True Church Leader </vt:lpstr>
      <vt:lpstr>PowerPoint Presentation</vt:lpstr>
      <vt:lpstr>PowerPoint Presentation</vt:lpstr>
      <vt:lpstr>PowerPoint Presentation</vt:lpstr>
      <vt:lpstr>PowerPoint Presentation</vt:lpstr>
      <vt:lpstr>Background &amp; Context </vt:lpstr>
      <vt:lpstr>PowerPoint Presentation</vt:lpstr>
      <vt:lpstr>No more boasting of human leaders !</vt:lpstr>
      <vt:lpstr>An innate desire to want to be associated with the “who’s who”</vt:lpstr>
      <vt:lpstr>Where does that desire come from ?</vt:lpstr>
      <vt:lpstr>All things are yours !!</vt:lpstr>
      <vt:lpstr>This is how you regard your Leaders</vt:lpstr>
      <vt:lpstr>Marks of a True Leader – F A T</vt:lpstr>
      <vt:lpstr>Faithful</vt:lpstr>
      <vt:lpstr>Accountable</vt:lpstr>
      <vt:lpstr>Tested</vt:lpstr>
      <vt:lpstr>Leaders live by and are measured by these principles </vt:lpstr>
      <vt:lpstr>These principles are boundaries </vt:lpstr>
      <vt:lpstr>The Condition of the Church </vt:lpstr>
      <vt:lpstr>How They Became Affluent</vt:lpstr>
      <vt:lpstr>The Church of Corinth Today </vt:lpstr>
      <vt:lpstr>Paul’s Admonishment </vt:lpstr>
      <vt:lpstr>PowerPoint Presentation</vt:lpstr>
      <vt:lpstr>Developing your Inner Life </vt:lpstr>
      <vt:lpstr>The Condition of the Leaders </vt:lpstr>
      <vt:lpstr>2 Cor 4 : 8-10, 16-18 </vt:lpstr>
      <vt:lpstr>The Bitter Sweet Experiences of a Leader </vt:lpstr>
      <vt:lpstr>A True Leader is a Father </vt:lpstr>
      <vt:lpstr>A Father</vt:lpstr>
      <vt:lpstr>He Fathers his Children </vt:lpstr>
      <vt:lpstr>Imitate me</vt:lpstr>
      <vt:lpstr>Final Exhortation (for Leaders)</vt:lpstr>
      <vt:lpstr>Final Exhortation (For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Nation Builder</dc:title>
  <dc:creator>Chew, Alvin</dc:creator>
  <cp:lastModifiedBy>Chew, Alvin</cp:lastModifiedBy>
  <cp:revision>145</cp:revision>
  <cp:lastPrinted>2019-06-29T13:46:55Z</cp:lastPrinted>
  <dcterms:created xsi:type="dcterms:W3CDTF">2019-06-18T08:29:51Z</dcterms:created>
  <dcterms:modified xsi:type="dcterms:W3CDTF">2019-07-20T23:47:23Z</dcterms:modified>
</cp:coreProperties>
</file>