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14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y="6858000" cx="9144000"/>
  <p:notesSz cx="6858000" cy="9144000"/>
  <p:defaultTextStyle>
    <a:defPPr lvl="0">
      <a:defRPr lang="en-US"/>
    </a:defPPr>
    <a:lvl1pPr lvl="0" rtl="0" algn="l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lvl="1" marL="457200" rtl="0" algn="l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lvl="2" marL="914400" rtl="0" algn="l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lvl="3" marL="1371600" rtl="0" algn="l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lvl="4" marL="1828800" rtl="0" algn="l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defTabSz="914400" eaLnBrk="1" hangingPunct="1" latinLnBrk="0" lvl="5" marL="2286000" rtl="0" algn="l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defTabSz="914400" eaLnBrk="1" hangingPunct="1" latinLnBrk="0" lvl="6" marL="2743200" rtl="0" algn="l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defTabSz="914400" eaLnBrk="1" hangingPunct="1" latinLnBrk="0" lvl="7" marL="3200400" rtl="0" algn="l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defTabSz="914400" eaLnBrk="1" hangingPunct="1" latinLnBrk="0" lvl="8" marL="3657600" rtl="0" algn="l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1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24" Type="http://schemas.openxmlformats.org/officeDocument/2006/relationships/slide" Target="slides/slide19.xml"/><Relationship Id="rId12" Type="http://schemas.openxmlformats.org/officeDocument/2006/relationships/slide" Target="slides/slide7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1.xml"/><Relationship Id="rId3" Type="http://schemas.openxmlformats.org/officeDocument/2006/relationships/presProps" Target="presProps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B06D792-E374-4805-9CBB-ABF2137C6080}" type="datetimeFigureOut">
              <a:rPr lang="en-MY"/>
              <a:pPr>
                <a:defRPr/>
              </a:pPr>
              <a:t>30/7/2019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MY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MY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71954E4-B814-4647-B050-4E442E4661C3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436871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1954E4-B814-4647-B050-4E442E4661C3}" type="slidenum">
              <a:rPr lang="en-MY" smtClean="0"/>
              <a:pPr>
                <a:defRPr/>
              </a:pPr>
              <a:t>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315812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MY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232BC5F-E0F3-444E-92C8-38FC46913CD5}" type="slidenum">
              <a:rPr lang="en-MY" altLang="en-US" smtClean="0"/>
              <a:pPr eaLnBrk="1" hangingPunct="1">
                <a:spcBef>
                  <a:spcPct val="0"/>
                </a:spcBef>
              </a:pPr>
              <a:t>14</a:t>
            </a:fld>
            <a:endParaRPr lang="en-MY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MY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7B663E8-7CBE-4127-9A0C-B833D4C08ED3}" type="slidenum">
              <a:rPr lang="en-MY" altLang="en-US" smtClean="0"/>
              <a:pPr eaLnBrk="1" hangingPunct="1">
                <a:spcBef>
                  <a:spcPct val="0"/>
                </a:spcBef>
              </a:pPr>
              <a:t>17</a:t>
            </a:fld>
            <a:endParaRPr lang="en-MY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MY" alt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5EE534F-3F92-4EC2-8EF1-BD7AEE289AAC}" type="slidenum">
              <a:rPr lang="en-MY" altLang="en-US" smtClean="0"/>
              <a:pPr eaLnBrk="1" hangingPunct="1">
                <a:spcBef>
                  <a:spcPct val="0"/>
                </a:spcBef>
              </a:pPr>
              <a:t>19</a:t>
            </a:fld>
            <a:endParaRPr lang="en-MY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BD86-5A49-453C-9221-09506EB96A80}" type="datetimeFigureOut">
              <a:rPr lang="en-MY"/>
              <a:pPr>
                <a:defRPr/>
              </a:pPr>
              <a:t>30/7/2019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852F0-64C5-4450-9D24-D97258352E35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19019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E2B0B-709E-412A-A6F8-FA66C08658F4}" type="datetimeFigureOut">
              <a:rPr lang="en-MY"/>
              <a:pPr>
                <a:defRPr/>
              </a:pPr>
              <a:t>30/7/2019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9CF73-60BC-4CF7-94F5-F6FF01A35504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48252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3A3AC-DBA5-40BF-9DBB-016592F92DE8}" type="datetimeFigureOut">
              <a:rPr lang="en-MY"/>
              <a:pPr>
                <a:defRPr/>
              </a:pPr>
              <a:t>30/7/2019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5B032-8698-4228-86C0-257A481BF7E7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94397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E21F6-444C-4E95-9CA3-ADEBC7CB938C}" type="datetimeFigureOut">
              <a:rPr lang="en-MY"/>
              <a:pPr>
                <a:defRPr/>
              </a:pPr>
              <a:t>30/7/2019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EE958-7EF9-44F7-810A-9104822CDA33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88026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1F4E7-C792-46F1-B280-7FB3850C3661}" type="datetimeFigureOut">
              <a:rPr lang="en-MY"/>
              <a:pPr>
                <a:defRPr/>
              </a:pPr>
              <a:t>30/7/2019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4FE56-D963-442E-AA23-9686D2BB6474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9780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8C022-2341-4016-874A-729B5307C3FE}" type="datetimeFigureOut">
              <a:rPr lang="en-MY"/>
              <a:pPr>
                <a:defRPr/>
              </a:pPr>
              <a:t>30/7/2019</a:t>
            </a:fld>
            <a:endParaRPr lang="en-MY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58701-3CF1-47D0-BAFD-AA79F2D71039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8699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00FB6-172D-492D-8C3F-A56E949E4292}" type="datetimeFigureOut">
              <a:rPr lang="en-MY"/>
              <a:pPr>
                <a:defRPr/>
              </a:pPr>
              <a:t>30/7/2019</a:t>
            </a:fld>
            <a:endParaRPr lang="en-MY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BDC55-4AFF-4520-ADC3-C2B3928FE155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71439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D024B-F1DB-4816-95E6-D47A31ED02B7}" type="datetimeFigureOut">
              <a:rPr lang="en-MY"/>
              <a:pPr>
                <a:defRPr/>
              </a:pPr>
              <a:t>30/7/2019</a:t>
            </a:fld>
            <a:endParaRPr lang="en-MY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F1810-851E-4456-8443-E4586930AE31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8102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DF5B9-8FED-408E-A83B-BD79D05A713F}" type="datetimeFigureOut">
              <a:rPr lang="en-MY"/>
              <a:pPr>
                <a:defRPr/>
              </a:pPr>
              <a:t>30/7/2019</a:t>
            </a:fld>
            <a:endParaRPr lang="en-MY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D835A-5010-4C39-A76F-8F2017AAE9A6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2727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5C367-158E-433F-AB74-11B2472E7D78}" type="datetimeFigureOut">
              <a:rPr lang="en-MY"/>
              <a:pPr>
                <a:defRPr/>
              </a:pPr>
              <a:t>30/7/2019</a:t>
            </a:fld>
            <a:endParaRPr lang="en-MY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464DE-3E7F-443C-8D2B-EDEA22BFD1D3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18874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MY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0D04A-238B-4517-AC37-179D5C3C393F}" type="datetimeFigureOut">
              <a:rPr lang="en-MY"/>
              <a:pPr>
                <a:defRPr/>
              </a:pPr>
              <a:t>30/7/2019</a:t>
            </a:fld>
            <a:endParaRPr lang="en-MY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E1F73-56EA-4D31-8D16-0E7FDA62F950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47260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MY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MY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580409D-0D6B-47A0-95D5-0352FDD169FB}" type="datetimeFigureOut">
              <a:rPr lang="en-MY"/>
              <a:pPr>
                <a:defRPr/>
              </a:pPr>
              <a:t>30/7/2019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1B90FE0-4EE7-4B9D-929E-E873094366F6}" type="slidenum">
              <a:rPr lang="en-MY"/>
              <a:pPr>
                <a:defRPr/>
              </a:pPr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ubtitle 2"/>
          <p:cNvSpPr>
            <a:spLocks noGrp="1"/>
          </p:cNvSpPr>
          <p:nvPr>
            <p:ph type="subTitle" idx="1"/>
          </p:nvPr>
        </p:nvSpPr>
        <p:spPr>
          <a:xfrm>
            <a:off x="323528" y="692696"/>
            <a:ext cx="9144000" cy="576064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6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Flee </a:t>
            </a:r>
          </a:p>
          <a:p>
            <a:pPr algn="l" eaLnBrk="1" hangingPunct="1">
              <a:defRPr/>
            </a:pPr>
            <a:r>
              <a:rPr lang="en-US" sz="6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From </a:t>
            </a:r>
          </a:p>
          <a:p>
            <a:pPr algn="l" eaLnBrk="1" hangingPunct="1">
              <a:defRPr/>
            </a:pPr>
            <a:r>
              <a:rPr lang="en-US" sz="6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Sexual </a:t>
            </a:r>
          </a:p>
          <a:p>
            <a:pPr algn="l" eaLnBrk="1" hangingPunct="1">
              <a:defRPr/>
            </a:pPr>
            <a:r>
              <a:rPr lang="en-US" sz="6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Immorality</a:t>
            </a:r>
            <a:endParaRPr lang="en-US" sz="6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l" eaLnBrk="1" hangingPunct="1">
              <a:defRPr/>
            </a:pPr>
            <a:r>
              <a:rPr lang="en-US" sz="16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algn="l" eaLnBrk="1" hangingPunct="1">
              <a:defRPr/>
            </a:pPr>
            <a:r>
              <a:rPr lang="en-US" sz="5400" b="1" i="1" dirty="0">
                <a:solidFill>
                  <a:srgbClr val="06EA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i="1" dirty="0" smtClean="0">
                <a:solidFill>
                  <a:srgbClr val="06EA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I Corinthians 6:12-20</a:t>
            </a:r>
            <a:r>
              <a:rPr lang="en-US" sz="5400" b="1" i="1" dirty="0" smtClean="0">
                <a:solidFill>
                  <a:srgbClr val="12C6D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</a:t>
            </a:r>
            <a:endParaRPr lang="en-MY" sz="4800" b="1" i="1" dirty="0" smtClean="0">
              <a:solidFill>
                <a:srgbClr val="12C6D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85528"/>
            <a:ext cx="9144000" cy="48958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US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II A.  Not only did Paul</a:t>
            </a:r>
            <a:endParaRPr lang="en-US" sz="4800" b="1" i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 say to </a:t>
            </a:r>
            <a:r>
              <a:rPr lang="en-US" sz="4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FLEE</a:t>
            </a:r>
            <a:endParaRPr lang="en-US" sz="4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from sexual sins</a:t>
            </a:r>
            <a:endParaRPr lang="en-US" sz="4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1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1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None/>
              <a:defRPr/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he also explained </a:t>
            </a:r>
          </a:p>
          <a:p>
            <a:pPr marL="0" indent="0" eaLnBrk="1" hangingPunct="1">
              <a:buNone/>
              <a:defRPr/>
            </a:pP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en-US" sz="4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WHY</a:t>
            </a: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en-MY" sz="4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44624"/>
            <a:ext cx="9144000" cy="6858000"/>
          </a:xfrm>
          <a:prstGeom prst="rect">
            <a:avLst/>
          </a:prstGeom>
          <a:solidFill>
            <a:srgbClr val="00B050">
              <a:alpha val="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717" y="836960"/>
            <a:ext cx="8640763" cy="58324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US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8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1st</a:t>
            </a: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the call to flee...</a:t>
            </a:r>
          </a:p>
          <a:p>
            <a:pPr marL="0" indent="0" eaLnBrk="1" hangingPunct="1">
              <a:buNone/>
              <a:defRPr/>
            </a:pPr>
            <a:r>
              <a:rPr 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was </a:t>
            </a:r>
            <a:r>
              <a:rPr 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designed to</a:t>
            </a:r>
            <a:endParaRPr lang="en-US" sz="4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None/>
              <a:defRPr/>
            </a:pPr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COUNTER</a:t>
            </a:r>
          </a:p>
          <a:p>
            <a:pPr marL="0" indent="0" eaLnBrk="1" hangingPunct="1">
              <a:buNone/>
              <a:defRPr/>
            </a:pPr>
            <a:endParaRPr lang="en-US" sz="2000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None/>
              <a:defRPr/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the </a:t>
            </a: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powerful pull</a:t>
            </a:r>
            <a:endParaRPr lang="en-US" sz="4800" b="1" u="sng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None/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for Christians to indulge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their bodies in sexual sins.</a:t>
            </a:r>
            <a:endParaRPr lang="en-MY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206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950" y="1080120"/>
            <a:ext cx="8856663" cy="5517232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8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2nd</a:t>
            </a: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Paul gave them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an understanding  </a:t>
            </a:r>
          </a:p>
          <a:p>
            <a:pPr marL="0" indent="0" eaLnBrk="1" hangingPunct="1">
              <a:buNone/>
              <a:defRPr/>
            </a:pPr>
            <a:r>
              <a:rPr 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of the  </a:t>
            </a:r>
            <a:r>
              <a:rPr lang="en-US" sz="4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NEED</a:t>
            </a:r>
            <a:r>
              <a:rPr 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to </a:t>
            </a:r>
            <a:r>
              <a:rPr lang="en-US" sz="4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honour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their bodies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because they have become</a:t>
            </a:r>
            <a:endParaRPr lang="en-MY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MY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MY" sz="4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 temple of the Holy Spirit</a:t>
            </a:r>
            <a:r>
              <a:rPr lang="en-MY" sz="4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en-MY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955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453" y="1268413"/>
            <a:ext cx="9109075" cy="4681537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US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II B.  We need to understand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what Paul</a:t>
            </a: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4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MEANT</a:t>
            </a:r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4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endParaRPr lang="en-US" sz="1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by that statement.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</a:t>
            </a:r>
            <a:endParaRPr lang="en-MY" sz="4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7384"/>
            <a:ext cx="9144000" cy="6858000"/>
          </a:xfrm>
          <a:prstGeom prst="rect">
            <a:avLst/>
          </a:prstGeom>
          <a:solidFill>
            <a:schemeClr val="bg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56592" y="332656"/>
            <a:ext cx="9684568" cy="612068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4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4400" b="1" dirty="0" smtClean="0">
                <a:solidFill>
                  <a:srgbClr val="D0F6F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1) Because of Christ's</a:t>
            </a:r>
          </a:p>
          <a:p>
            <a:pPr marL="0" indent="0" eaLnBrk="1" hangingPunct="1">
              <a:buNone/>
              <a:defRPr/>
            </a:pPr>
            <a:r>
              <a:rPr lang="en-US" sz="4400" b="1" dirty="0">
                <a:solidFill>
                  <a:srgbClr val="D0F6F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solidFill>
                  <a:srgbClr val="D0F6F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bodily resurrection </a:t>
            </a:r>
          </a:p>
          <a:p>
            <a:pPr marL="0" indent="0" eaLnBrk="1" hangingPunct="1">
              <a:buNone/>
              <a:defRPr/>
            </a:pPr>
            <a:r>
              <a:rPr lang="en-US" sz="4400" b="1" dirty="0" smtClean="0">
                <a:solidFill>
                  <a:srgbClr val="D0F6F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and ours promised,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1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400" b="1" dirty="0">
                <a:solidFill>
                  <a:srgbClr val="06EA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solidFill>
                  <a:srgbClr val="06EA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2) and God has put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his Holy Spirit in us,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1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we must </a:t>
            </a:r>
            <a:r>
              <a:rPr lang="en-US" sz="4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HONOUR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our physical bodies.</a:t>
            </a:r>
            <a:endParaRPr lang="en-MY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1484784"/>
            <a:ext cx="8640762" cy="37719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US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III   Application.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1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</a:t>
            </a:r>
            <a:endParaRPr lang="en-MY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133" y="1196752"/>
            <a:ext cx="9144000" cy="6858000"/>
          </a:xfrm>
          <a:prstGeom prst="rect">
            <a:avLst/>
          </a:prstGeom>
          <a:solidFill>
            <a:srgbClr val="0070C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568" y="1268760"/>
            <a:ext cx="9144000" cy="540132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IIIA.  There is no excuse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for any Christians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not to understand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that indulging the body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in sexual immorality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is a </a:t>
            </a:r>
            <a:r>
              <a:rPr lang="en-US" sz="4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SERIOUS</a:t>
            </a:r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sin.</a:t>
            </a:r>
            <a:endParaRPr lang="en-US" sz="4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</a:t>
            </a:r>
            <a:endParaRPr lang="en-MY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4343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2314"/>
            <a:ext cx="9144000" cy="5401022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Living in this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sinful world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we are often </a:t>
            </a:r>
            <a:r>
              <a:rPr lang="en-US" sz="4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TEMPTED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to drop our standards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and compromise.</a:t>
            </a:r>
            <a:endParaRPr lang="en-MY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975" y="836712"/>
            <a:ext cx="8783638" cy="558924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US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III B.  There is also no excuse 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to </a:t>
            </a:r>
            <a:r>
              <a:rPr lang="en-US" sz="4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REMAIN</a:t>
            </a:r>
            <a:endParaRPr lang="en-US" sz="4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in some form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   of sexual sin;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1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although you may feel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trapped in it.</a:t>
            </a:r>
            <a:endParaRPr lang="en-MY" sz="4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388" y="620688"/>
            <a:ext cx="8640762" cy="5832648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Holy Spirit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is the spiritual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RESOURCE</a:t>
            </a: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1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None/>
              <a:defRPr/>
            </a:pPr>
            <a:r>
              <a:rPr lang="en-US" sz="4800" b="1" dirty="0" smtClean="0">
                <a:solidFill>
                  <a:srgbClr val="05D0E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4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4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both </a:t>
            </a:r>
            <a:r>
              <a:rPr lang="en-US" sz="4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guide and 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empower you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1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to set you free.</a:t>
            </a:r>
            <a:endParaRPr lang="en-MY" sz="4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764704"/>
            <a:ext cx="9290050" cy="5904656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US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8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Vv. 12-17 </a:t>
            </a:r>
            <a:r>
              <a:rPr lang="en-US" sz="4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Paul was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dealing with Christians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who had a faulty idea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of </a:t>
            </a:r>
            <a:r>
              <a:rPr lang="en-US" sz="4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FREEDOM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1000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and the wrong use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of their </a:t>
            </a:r>
            <a:r>
              <a:rPr lang="en-US" sz="4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BODIES</a:t>
            </a: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  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</a:t>
            </a:r>
            <a:endParaRPr lang="en-MY" sz="4800" dirty="0">
              <a:solidFill>
                <a:srgbClr val="06EAE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6512" y="-1279"/>
            <a:ext cx="9144000" cy="6858000"/>
          </a:xfrm>
          <a:prstGeom prst="rect">
            <a:avLst/>
          </a:prstGeom>
          <a:solidFill>
            <a:srgbClr val="002060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552" y="1600523"/>
            <a:ext cx="8927976" cy="478080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US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 A.  Their </a:t>
            </a:r>
            <a:r>
              <a:rPr lang="en-US" sz="4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ARGUMENTS</a:t>
            </a:r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were simplistic and shallow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1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influenced by three issues   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4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CONNECTED</a:t>
            </a: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with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life in Corinth. </a:t>
            </a:r>
            <a:endParaRPr lang="en-MY" sz="4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50">
              <a:alpha val="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24544" y="908943"/>
            <a:ext cx="9144000" cy="5472385"/>
          </a:xfrm>
          <a:noFill/>
          <a:ln>
            <a:noFill/>
          </a:ln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1)  </a:t>
            </a:r>
            <a:r>
              <a:rPr lang="en-US" sz="4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GREEK</a:t>
            </a: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philosophy taught </a:t>
            </a:r>
          </a:p>
          <a:p>
            <a:pPr marL="0" indent="0" eaLnBrk="1" hangingPunct="1">
              <a:buNone/>
              <a:defRPr/>
            </a:pPr>
            <a:r>
              <a:rPr lang="en-US" sz="4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4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"one's spirit is good </a:t>
            </a:r>
          </a:p>
          <a:p>
            <a:pPr marL="0" indent="0" eaLnBrk="1" hangingPunct="1">
              <a:buNone/>
              <a:defRPr/>
            </a:pPr>
            <a:r>
              <a:rPr lang="en-US" sz="4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but the flesh is bad;"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1200" b="1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4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body could be abused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with no consequence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to the spirit.</a:t>
            </a:r>
            <a:endParaRPr lang="en-MY" sz="4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52536" y="0"/>
            <a:ext cx="9144000" cy="6858000"/>
          </a:xfrm>
          <a:prstGeom prst="rect">
            <a:avLst/>
          </a:prstGeom>
          <a:solidFill>
            <a:srgbClr val="0070C0">
              <a:alpha val="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MY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 Christians were </a:t>
            </a:r>
          </a:p>
          <a:p>
            <a:pPr marL="0" indent="0">
              <a:buNone/>
            </a:pPr>
            <a:r>
              <a:rPr lang="en-MY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indulging </a:t>
            </a:r>
          </a:p>
          <a:p>
            <a:pPr marL="0" indent="0">
              <a:buNone/>
            </a:pPr>
            <a:r>
              <a:rPr lang="en-MY" sz="4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their bodies</a:t>
            </a:r>
          </a:p>
          <a:p>
            <a:pPr marL="0" indent="0">
              <a:buNone/>
            </a:pPr>
            <a:endParaRPr lang="en-MY" sz="12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MY" sz="4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sz="4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and claiming that</a:t>
            </a:r>
          </a:p>
          <a:p>
            <a:pPr marL="0" indent="0">
              <a:buNone/>
            </a:pPr>
            <a:r>
              <a:rPr lang="en-MY" sz="4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MY" sz="4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it did not </a:t>
            </a:r>
            <a:r>
              <a:rPr lang="en-MY" sz="4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MATTER</a:t>
            </a:r>
            <a:r>
              <a:rPr lang="en-MY" sz="4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MY" sz="4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207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80528" y="836712"/>
            <a:ext cx="9144000" cy="5472608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4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3)  There was a </a:t>
            </a:r>
            <a:r>
              <a:rPr 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temple </a:t>
            </a:r>
            <a:endParaRPr lang="en-US" sz="4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None/>
              <a:defRPr/>
            </a:pPr>
            <a:r>
              <a:rPr 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to the goddess </a:t>
            </a:r>
          </a:p>
          <a:p>
            <a:pPr marL="0" indent="0" eaLnBrk="1" hangingPunct="1">
              <a:buNone/>
              <a:defRPr/>
            </a:pPr>
            <a:r>
              <a:rPr 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of love;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1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hundreds of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prostitutes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were </a:t>
            </a:r>
            <a:r>
              <a:rPr lang="en-US" sz="4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AVAILABLE</a:t>
            </a:r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MY" sz="4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5502"/>
            <a:ext cx="9144000" cy="6858000"/>
          </a:xfrm>
          <a:prstGeom prst="rect">
            <a:avLst/>
          </a:prstGeom>
          <a:solidFill>
            <a:srgbClr val="00206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8726" y="1556792"/>
            <a:ext cx="8603754" cy="4392612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US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 B.  A quick overview 	  </a:t>
            </a:r>
          </a:p>
          <a:p>
            <a:pPr marL="0" indent="0" eaLnBrk="1" hangingPunct="1">
              <a:buNone/>
              <a:defRPr/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of the </a:t>
            </a:r>
            <a:r>
              <a:rPr lang="en-US" sz="4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PROGRESSION</a:t>
            </a:r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of Paul's arguments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with the Corinthians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so far.</a:t>
            </a:r>
            <a:endParaRPr lang="en-US" sz="48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75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36512" y="764704"/>
            <a:ext cx="9144000" cy="576064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US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Paul had </a:t>
            </a:r>
            <a:r>
              <a:rPr lang="en-US" sz="4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DISMANTLED</a:t>
            </a:r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the shallow arguments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of the Corinthians to justify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their sexual immorality then;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en-US" sz="14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52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5200" b="1" dirty="0" smtClean="0">
                <a:solidFill>
                  <a:srgbClr val="D0F6F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we have to be aware of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5200" b="1" dirty="0">
                <a:solidFill>
                  <a:srgbClr val="D0F6F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200" b="1" dirty="0" smtClean="0">
                <a:solidFill>
                  <a:srgbClr val="D0F6F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5200" b="1" dirty="0">
                <a:solidFill>
                  <a:srgbClr val="D0F6F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200" b="1" dirty="0" smtClean="0">
                <a:solidFill>
                  <a:srgbClr val="D0F6F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enticing trends used today!</a:t>
            </a:r>
            <a:endParaRPr lang="en-MY" sz="5200" dirty="0">
              <a:solidFill>
                <a:srgbClr val="D0F6F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08520" y="5617"/>
            <a:ext cx="9144000" cy="6858000"/>
          </a:xfrm>
          <a:prstGeom prst="rect">
            <a:avLst/>
          </a:prstGeom>
          <a:solidFill>
            <a:schemeClr val="bg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463" y="1268760"/>
            <a:ext cx="9180512" cy="528573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4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II   </a:t>
            </a:r>
            <a:r>
              <a:rPr lang="en-US" sz="4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Vv. 18-20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are Paul's</a:t>
            </a:r>
            <a:endParaRPr lang="en-US" sz="4800" b="1" u="sng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None/>
              <a:defRPr/>
            </a:pPr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en-US" sz="4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CALL</a:t>
            </a:r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marL="0" indent="0" eaLnBrk="1" hangingPunct="1">
              <a:buNone/>
              <a:defRPr/>
            </a:pPr>
            <a:r>
              <a:rPr 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en-US" sz="4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THOUGHTS</a:t>
            </a:r>
            <a:r>
              <a:rPr lang="en-US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endParaRPr lang="en-US" sz="4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on how to </a:t>
            </a:r>
            <a:r>
              <a:rPr lang="en-US" sz="4800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honour</a:t>
            </a: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God    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with our bodies.</a:t>
            </a:r>
            <a:endParaRPr lang="en-MY" sz="4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