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ClrTx/>
              <a:buSzTx/>
              <a:buNone/>
              <a:defRPr i="1" sz="2400"/>
            </a:lvl1pPr>
          </a:lstStyle>
          <a:p>
            <a:pPr/>
            <a:r>
              <a:t>–Johnny Appleseed</a:t>
            </a:r>
          </a:p>
        </p:txBody>
      </p:sp>
      <p:sp>
        <p:nvSpPr>
          <p:cNvPr id="94" name="“Type a quote here.”"/>
          <p:cNvSpPr txBox="1"/>
          <p:nvPr>
            <p:ph type="body" sz="quarter" idx="14"/>
          </p:nvPr>
        </p:nvSpPr>
        <p:spPr>
          <a:xfrm>
            <a:off x="1270000" y="4308599"/>
            <a:ext cx="10464800" cy="609776"/>
          </a:xfrm>
          <a:prstGeom prst="rect">
            <a:avLst/>
          </a:prstGeom>
        </p:spPr>
        <p:txBody>
          <a:bodyPr>
            <a:spAutoFit/>
          </a:bodyPr>
          <a:lstStyle>
            <a:lvl1pPr marL="0" indent="0" algn="ctr">
              <a:spcBef>
                <a:spcPts val="0"/>
              </a:spcBef>
              <a:buClrTx/>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29606" y="-12700"/>
            <a:ext cx="16551777" cy="11034518"/>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647700" y="508000"/>
            <a:ext cx="12369801" cy="6142538"/>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451058" y="-138499"/>
            <a:ext cx="13525502" cy="9017002"/>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vl1pPr>
            <a:lvl2pPr marL="0" indent="0" algn="ctr">
              <a:spcBef>
                <a:spcPts val="0"/>
              </a:spcBef>
              <a:buClrTx/>
              <a:buSzTx/>
              <a:buNone/>
              <a:defRPr sz="3700"/>
            </a:lvl2pPr>
            <a:lvl3pPr marL="0" indent="0" algn="ctr">
              <a:spcBef>
                <a:spcPts val="0"/>
              </a:spcBef>
              <a:buClrTx/>
              <a:buSzTx/>
              <a:buNone/>
              <a:defRPr sz="3700"/>
            </a:lvl3pPr>
            <a:lvl4pPr marL="0" indent="0" algn="ctr">
              <a:spcBef>
                <a:spcPts val="0"/>
              </a:spcBef>
              <a:buClrTx/>
              <a:buSzTx/>
              <a:buNone/>
              <a:defRPr sz="3700"/>
            </a:lvl4pPr>
            <a:lvl5pPr marL="0" indent="0" algn="ctr">
              <a:spcBef>
                <a:spcPts val="0"/>
              </a:spcBef>
              <a:buClrTx/>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473575" y="2032000"/>
            <a:ext cx="10287000" cy="68580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vl1pPr>
            <a:lvl2pPr marL="685800" indent="-342900">
              <a:spcBef>
                <a:spcPts val="3200"/>
              </a:spcBef>
              <a:buClrTx/>
              <a:defRPr sz="2800"/>
            </a:lvl2pPr>
            <a:lvl3pPr marL="1028700" indent="-342900">
              <a:spcBef>
                <a:spcPts val="3200"/>
              </a:spcBef>
              <a:buClrTx/>
              <a:defRPr sz="2800"/>
            </a:lvl3pPr>
            <a:lvl4pPr marL="1371600" indent="-342900">
              <a:spcBef>
                <a:spcPts val="3200"/>
              </a:spcBef>
              <a:buClrTx/>
              <a:defRPr sz="2800"/>
            </a:lvl4pPr>
            <a:lvl5pPr marL="1714500" indent="-342900">
              <a:spcBef>
                <a:spcPts val="3200"/>
              </a:spcBef>
              <a:buClrTx/>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426200" y="4965700"/>
            <a:ext cx="5886450" cy="3924300"/>
          </a:xfrm>
          <a:prstGeom prst="rect">
            <a:avLst/>
          </a:prstGeom>
        </p:spPr>
        <p:txBody>
          <a:bodyPr lIns="91439" tIns="45719" rIns="91439" bIns="45719" anchor="t">
            <a:noAutofit/>
          </a:bodyPr>
          <a:lstStyle/>
          <a:p>
            <a:pPr/>
          </a:p>
        </p:txBody>
      </p:sp>
      <p:sp>
        <p:nvSpPr>
          <p:cNvPr id="84" name="Image"/>
          <p:cNvSpPr/>
          <p:nvPr>
            <p:ph type="pic" sz="quarter" idx="14"/>
          </p:nvPr>
        </p:nvSpPr>
        <p:spPr>
          <a:xfrm>
            <a:off x="6737350" y="639233"/>
            <a:ext cx="5880100" cy="3920067"/>
          </a:xfrm>
          <a:prstGeom prst="rect">
            <a:avLst/>
          </a:prstGeom>
        </p:spPr>
        <p:txBody>
          <a:bodyPr lIns="91439" tIns="45719" rIns="91439" bIns="45719" anchor="t">
            <a:noAutofit/>
          </a:bodyPr>
          <a:lstStyle/>
          <a:p>
            <a:pPr/>
          </a:p>
        </p:txBody>
      </p:sp>
      <p:sp>
        <p:nvSpPr>
          <p:cNvPr id="85" name="Image"/>
          <p:cNvSpPr/>
          <p:nvPr>
            <p:ph type="pic" idx="15"/>
          </p:nvPr>
        </p:nvSpPr>
        <p:spPr>
          <a:xfrm>
            <a:off x="-3400425" y="-127000"/>
            <a:ext cx="13525500" cy="90170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What am I…"/>
          <p:cNvSpPr txBox="1"/>
          <p:nvPr>
            <p:ph type="ctrTitle"/>
          </p:nvPr>
        </p:nvSpPr>
        <p:spPr>
          <a:prstGeom prst="rect">
            <a:avLst/>
          </a:prstGeom>
        </p:spPr>
        <p:txBody>
          <a:bodyPr/>
          <a:lstStyle/>
          <a:p>
            <a:pPr/>
            <a:r>
              <a:t>What am I </a:t>
            </a:r>
          </a:p>
          <a:p>
            <a:pPr/>
            <a:r>
              <a:t>willing to do?</a:t>
            </a:r>
          </a:p>
        </p:txBody>
      </p:sp>
      <p:sp>
        <p:nvSpPr>
          <p:cNvPr id="120" name="1 Corinthians 9:1-23"/>
          <p:cNvSpPr txBox="1"/>
          <p:nvPr>
            <p:ph type="subTitle" sz="quarter" idx="1"/>
          </p:nvPr>
        </p:nvSpPr>
        <p:spPr>
          <a:prstGeom prst="rect">
            <a:avLst/>
          </a:prstGeom>
        </p:spPr>
        <p:txBody>
          <a:bodyPr/>
          <a:lstStyle/>
          <a:p>
            <a:pPr/>
            <a:r>
              <a:t>1 Corinthians 9:1-23</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Parting Questions"/>
          <p:cNvSpPr txBox="1"/>
          <p:nvPr>
            <p:ph type="title"/>
          </p:nvPr>
        </p:nvSpPr>
        <p:spPr>
          <a:prstGeom prst="rect">
            <a:avLst/>
          </a:prstGeom>
        </p:spPr>
        <p:txBody>
          <a:bodyPr/>
          <a:lstStyle/>
          <a:p>
            <a:pPr/>
            <a:r>
              <a:t>Parting Questions</a:t>
            </a:r>
          </a:p>
        </p:txBody>
      </p:sp>
      <p:sp>
        <p:nvSpPr>
          <p:cNvPr id="154" name="Am I willing to lay down my rights, my entitlement, my comfort, my prejudice, even my “laws” for the sake of the gospel so that some may share in my blessings?…"/>
          <p:cNvSpPr txBox="1"/>
          <p:nvPr/>
        </p:nvSpPr>
        <p:spPr>
          <a:xfrm>
            <a:off x="1270000" y="2666912"/>
            <a:ext cx="10464800" cy="37339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defRPr b="0" sz="3400">
                <a:latin typeface="+mn-lt"/>
                <a:ea typeface="+mn-ea"/>
                <a:cs typeface="+mn-cs"/>
                <a:sym typeface="Helvetica Neue Medium"/>
              </a:defRPr>
            </a:pPr>
            <a:r>
              <a:t>Am I willing to lay down my rights, my entitlement, my comfort, my prejudice, even my “laws” for the sake of the gospel so that some may share in my blessings?</a:t>
            </a:r>
          </a:p>
          <a:p>
            <a:pPr algn="l">
              <a:defRPr b="0" sz="3400">
                <a:latin typeface="+mn-lt"/>
                <a:ea typeface="+mn-ea"/>
                <a:cs typeface="+mn-cs"/>
                <a:sym typeface="Helvetica Neue Medium"/>
              </a:defRPr>
            </a:pPr>
          </a:p>
          <a:p>
            <a:pPr algn="l">
              <a:defRPr b="0" sz="3400">
                <a:latin typeface="+mn-lt"/>
                <a:ea typeface="+mn-ea"/>
                <a:cs typeface="+mn-cs"/>
                <a:sym typeface="Helvetica Neue Medium"/>
              </a:defRPr>
            </a:pPr>
            <a:r>
              <a:t>What is God asking me to lay down so that more may know Him?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1 Corinthians…"/>
          <p:cNvSpPr txBox="1"/>
          <p:nvPr>
            <p:ph type="title"/>
          </p:nvPr>
        </p:nvSpPr>
        <p:spPr>
          <a:prstGeom prst="rect">
            <a:avLst/>
          </a:prstGeom>
        </p:spPr>
        <p:txBody>
          <a:bodyPr/>
          <a:lstStyle/>
          <a:p>
            <a:pPr>
              <a:defRPr sz="6900"/>
            </a:pPr>
            <a:r>
              <a:t>1 Corinthians</a:t>
            </a:r>
          </a:p>
          <a:p>
            <a:pPr>
              <a:defRPr i="1" sz="4000"/>
            </a:pPr>
            <a:r>
              <a:t>Background</a:t>
            </a:r>
          </a:p>
        </p:txBody>
      </p:sp>
      <p:sp>
        <p:nvSpPr>
          <p:cNvPr id="123" name="Paul writing to the church he founded in Corinth…"/>
          <p:cNvSpPr txBox="1"/>
          <p:nvPr>
            <p:ph type="body" idx="1"/>
          </p:nvPr>
        </p:nvSpPr>
        <p:spPr>
          <a:xfrm>
            <a:off x="952500" y="1536700"/>
            <a:ext cx="11099800" cy="6286500"/>
          </a:xfrm>
          <a:prstGeom prst="rect">
            <a:avLst/>
          </a:prstGeom>
        </p:spPr>
        <p:txBody>
          <a:bodyPr/>
          <a:lstStyle/>
          <a:p>
            <a:pPr>
              <a:lnSpc>
                <a:spcPct val="50000"/>
              </a:lnSpc>
            </a:pPr>
            <a:r>
              <a:t>Paul writing to the church he founded in Corinth</a:t>
            </a:r>
          </a:p>
          <a:p>
            <a:pPr>
              <a:lnSpc>
                <a:spcPct val="50000"/>
              </a:lnSpc>
            </a:pPr>
            <a:r>
              <a:t>They floundered under corrupted worldly influences </a:t>
            </a:r>
          </a:p>
          <a:p>
            <a:pPr>
              <a:lnSpc>
                <a:spcPct val="50000"/>
              </a:lnSpc>
            </a:pPr>
            <a:r>
              <a:t>Devisions occurred over various issues</a:t>
            </a:r>
          </a:p>
          <a:p>
            <a:pPr>
              <a:lnSpc>
                <a:spcPct val="50000"/>
              </a:lnSpc>
            </a:pPr>
            <a:r>
              <a:t>These divisions affected their witness for Christ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1 Corinthians 1:10, 17"/>
          <p:cNvSpPr txBox="1"/>
          <p:nvPr>
            <p:ph type="body" idx="13"/>
          </p:nvPr>
        </p:nvSpPr>
        <p:spPr>
          <a:xfrm>
            <a:off x="1270000" y="7607300"/>
            <a:ext cx="10464800" cy="523444"/>
          </a:xfrm>
          <a:prstGeom prst="rect">
            <a:avLst/>
          </a:prstGeom>
        </p:spPr>
        <p:txBody>
          <a:bodyPr/>
          <a:lstStyle>
            <a:lvl1pPr>
              <a:defRPr sz="2800"/>
            </a:lvl1pPr>
          </a:lstStyle>
          <a:p>
            <a:pPr/>
            <a:r>
              <a:t>1 Corinthians 1:10, 17</a:t>
            </a:r>
          </a:p>
        </p:txBody>
      </p:sp>
      <p:sp>
        <p:nvSpPr>
          <p:cNvPr id="126" name="“I appeal to you, brothers, by the name of our Lord Jesus Christ, that all of you agree, and that there be no divisions among you, but that you are united in the same mind and the same judgement.…"/>
          <p:cNvSpPr txBox="1"/>
          <p:nvPr>
            <p:ph type="body" idx="14"/>
          </p:nvPr>
        </p:nvSpPr>
        <p:spPr>
          <a:xfrm>
            <a:off x="1270000" y="3070349"/>
            <a:ext cx="10464800" cy="4254675"/>
          </a:xfrm>
          <a:prstGeom prst="rect">
            <a:avLst/>
          </a:prstGeom>
        </p:spPr>
        <p:txBody>
          <a:bodyPr/>
          <a:lstStyle/>
          <a:p>
            <a:pPr/>
            <a:r>
              <a:t>“I appeal to you, brothers, by the name of our Lord Jesus Christ, that </a:t>
            </a:r>
            <a:r>
              <a:rPr>
                <a:solidFill>
                  <a:schemeClr val="accent4">
                    <a:hueOff val="468000"/>
                    <a:satOff val="-4761"/>
                    <a:lumOff val="10196"/>
                  </a:schemeClr>
                </a:solidFill>
              </a:rPr>
              <a:t>all of you agree</a:t>
            </a:r>
            <a:r>
              <a:t>, and that there be </a:t>
            </a:r>
            <a:r>
              <a:rPr>
                <a:solidFill>
                  <a:schemeClr val="accent4">
                    <a:hueOff val="468000"/>
                    <a:satOff val="-4761"/>
                    <a:lumOff val="10196"/>
                  </a:schemeClr>
                </a:solidFill>
              </a:rPr>
              <a:t>no divisions</a:t>
            </a:r>
            <a:r>
              <a:t> among you, but that you are </a:t>
            </a:r>
            <a:r>
              <a:rPr>
                <a:solidFill>
                  <a:schemeClr val="accent4">
                    <a:hueOff val="468000"/>
                    <a:satOff val="-4761"/>
                    <a:lumOff val="10196"/>
                  </a:schemeClr>
                </a:solidFill>
              </a:rPr>
              <a:t>united in the same mind and the same judgement</a:t>
            </a:r>
            <a:r>
              <a:t>. </a:t>
            </a:r>
          </a:p>
          <a:p>
            <a:pPr/>
          </a:p>
          <a:p>
            <a:pPr/>
            <a:r>
              <a:t>For Christ did not send me to baptise but </a:t>
            </a:r>
            <a:r>
              <a:rPr>
                <a:solidFill>
                  <a:schemeClr val="accent4">
                    <a:hueOff val="468000"/>
                    <a:satOff val="-4761"/>
                    <a:lumOff val="10196"/>
                  </a:schemeClr>
                </a:solidFill>
              </a:rPr>
              <a:t>to preach the gospel</a:t>
            </a:r>
            <a:r>
              <a:t>, and not with words of eloquent wisdom, lest the cross of Christ be emptied of its power” </a:t>
            </a:r>
          </a:p>
        </p:txBody>
      </p:sp>
      <p:sp>
        <p:nvSpPr>
          <p:cNvPr id="127" name="Paul wrote the letter to urge…"/>
          <p:cNvSpPr txBox="1"/>
          <p:nvPr>
            <p:ph type="title" idx="4294967295"/>
          </p:nvPr>
        </p:nvSpPr>
        <p:spPr>
          <a:prstGeom prst="rect">
            <a:avLst/>
          </a:prstGeom>
        </p:spPr>
        <p:txBody>
          <a:bodyPr/>
          <a:lstStyle/>
          <a:p>
            <a:pPr defTabSz="373887">
              <a:defRPr sz="4416"/>
            </a:pPr>
            <a:r>
              <a:t>Paul wrote the letter to urge </a:t>
            </a:r>
          </a:p>
          <a:p>
            <a:pPr defTabSz="373887">
              <a:defRPr sz="4416"/>
            </a:pPr>
            <a:r>
              <a:t>the church in Corinth to preserve unity </a:t>
            </a:r>
          </a:p>
          <a:p>
            <a:pPr defTabSz="373887">
              <a:defRPr sz="4416"/>
            </a:pPr>
            <a:r>
              <a:t>for the sake of the Gospel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Some of the divisive issues"/>
          <p:cNvSpPr txBox="1"/>
          <p:nvPr>
            <p:ph type="title"/>
          </p:nvPr>
        </p:nvSpPr>
        <p:spPr>
          <a:prstGeom prst="rect">
            <a:avLst/>
          </a:prstGeom>
        </p:spPr>
        <p:txBody>
          <a:bodyPr/>
          <a:lstStyle>
            <a:lvl1pPr>
              <a:defRPr sz="5800"/>
            </a:lvl1pPr>
          </a:lstStyle>
          <a:p>
            <a:pPr/>
            <a:r>
              <a:t>Some of the divisive issues</a:t>
            </a:r>
          </a:p>
        </p:txBody>
      </p:sp>
      <p:sp>
        <p:nvSpPr>
          <p:cNvPr id="130" name="Tolerating sexual immorality within the church…"/>
          <p:cNvSpPr txBox="1"/>
          <p:nvPr>
            <p:ph type="body" idx="1"/>
          </p:nvPr>
        </p:nvSpPr>
        <p:spPr>
          <a:xfrm>
            <a:off x="952500" y="1733550"/>
            <a:ext cx="11099800" cy="6286500"/>
          </a:xfrm>
          <a:prstGeom prst="rect">
            <a:avLst/>
          </a:prstGeom>
        </p:spPr>
        <p:txBody>
          <a:bodyPr/>
          <a:lstStyle/>
          <a:p>
            <a:pPr>
              <a:lnSpc>
                <a:spcPct val="20000"/>
              </a:lnSpc>
            </a:pPr>
            <a:r>
              <a:t>Tolerating sexual immorality within the church</a:t>
            </a:r>
          </a:p>
          <a:p>
            <a:pPr>
              <a:lnSpc>
                <a:spcPct val="20000"/>
              </a:lnSpc>
            </a:pPr>
            <a:r>
              <a:t>Lawsuits between believers</a:t>
            </a:r>
          </a:p>
          <a:p>
            <a:pPr>
              <a:lnSpc>
                <a:spcPct val="20000"/>
              </a:lnSpc>
            </a:pPr>
            <a:r>
              <a:t>Sexual relationship within marriage</a:t>
            </a:r>
          </a:p>
          <a:p>
            <a:pPr>
              <a:lnSpc>
                <a:spcPct val="20000"/>
              </a:lnSpc>
            </a:pPr>
            <a:r>
              <a:t>Divorce</a:t>
            </a:r>
          </a:p>
          <a:p>
            <a:pPr>
              <a:lnSpc>
                <a:spcPct val="20000"/>
              </a:lnSpc>
            </a:pPr>
            <a:r>
              <a:t>Circumcision</a:t>
            </a:r>
          </a:p>
          <a:p>
            <a:pPr>
              <a:lnSpc>
                <a:spcPct val="20000"/>
              </a:lnSpc>
            </a:pPr>
            <a:r>
              <a:t>To marry or not to</a:t>
            </a:r>
          </a:p>
          <a:p>
            <a:pPr>
              <a:lnSpc>
                <a:spcPct val="20000"/>
              </a:lnSpc>
            </a:pPr>
            <a:r>
              <a:t>Eating food offered to idols</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Genesis 2:17"/>
          <p:cNvSpPr txBox="1"/>
          <p:nvPr>
            <p:ph type="body" idx="13"/>
          </p:nvPr>
        </p:nvSpPr>
        <p:spPr>
          <a:xfrm>
            <a:off x="1270000" y="4876800"/>
            <a:ext cx="10464800" cy="523444"/>
          </a:xfrm>
          <a:prstGeom prst="rect">
            <a:avLst/>
          </a:prstGeom>
        </p:spPr>
        <p:txBody>
          <a:bodyPr/>
          <a:lstStyle>
            <a:lvl1pPr>
              <a:defRPr sz="2800"/>
            </a:lvl1pPr>
          </a:lstStyle>
          <a:p>
            <a:pPr/>
            <a:r>
              <a:t>Genesis 2:17</a:t>
            </a:r>
          </a:p>
        </p:txBody>
      </p:sp>
      <p:sp>
        <p:nvSpPr>
          <p:cNvPr id="133" name="“But of the tree of the knowledge of good and evil you shall not eat, for in the day that you eat of it you shall surely die.”"/>
          <p:cNvSpPr txBox="1"/>
          <p:nvPr>
            <p:ph type="body" idx="14"/>
          </p:nvPr>
        </p:nvSpPr>
        <p:spPr>
          <a:xfrm>
            <a:off x="1270000" y="3076699"/>
            <a:ext cx="10464800" cy="1651176"/>
          </a:xfrm>
          <a:prstGeom prst="rect">
            <a:avLst/>
          </a:prstGeom>
        </p:spPr>
        <p:txBody>
          <a:bodyPr/>
          <a:lstStyle/>
          <a:p>
            <a:pPr/>
            <a:r>
              <a:t>“But of the tree of </a:t>
            </a:r>
            <a:r>
              <a:rPr>
                <a:solidFill>
                  <a:schemeClr val="accent4">
                    <a:hueOff val="468000"/>
                    <a:satOff val="-4761"/>
                    <a:lumOff val="10196"/>
                  </a:schemeClr>
                </a:solidFill>
              </a:rPr>
              <a:t>the knowledge of good and evil</a:t>
            </a:r>
            <a:r>
              <a:t> you shall not eat, for in the day that you eat of it you shall surely die.” </a:t>
            </a:r>
          </a:p>
        </p:txBody>
      </p:sp>
      <p:sp>
        <p:nvSpPr>
          <p:cNvPr id="134" name="“For God knows that when you eat of it your eyes will be opened, and you will be like God, knowing good and evil”"/>
          <p:cNvSpPr txBox="1"/>
          <p:nvPr/>
        </p:nvSpPr>
        <p:spPr>
          <a:xfrm>
            <a:off x="1270000" y="6006666"/>
            <a:ext cx="10464800" cy="16511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sz="3400">
                <a:latin typeface="+mn-lt"/>
                <a:ea typeface="+mn-ea"/>
                <a:cs typeface="+mn-cs"/>
                <a:sym typeface="Helvetica Neue Medium"/>
              </a:defRPr>
            </a:pPr>
            <a:r>
              <a:t>“For God knows that when you eat of it your eyes will be opened, and you will be like God, </a:t>
            </a:r>
            <a:r>
              <a:rPr>
                <a:solidFill>
                  <a:schemeClr val="accent4">
                    <a:hueOff val="468000"/>
                    <a:satOff val="-4761"/>
                    <a:lumOff val="10196"/>
                  </a:schemeClr>
                </a:solidFill>
              </a:rPr>
              <a:t>knowing good and evil</a:t>
            </a:r>
            <a:r>
              <a:t>” </a:t>
            </a:r>
          </a:p>
        </p:txBody>
      </p:sp>
      <p:sp>
        <p:nvSpPr>
          <p:cNvPr id="135" name="Genesis 3:5"/>
          <p:cNvSpPr txBox="1"/>
          <p:nvPr/>
        </p:nvSpPr>
        <p:spPr>
          <a:xfrm>
            <a:off x="1270000" y="7882967"/>
            <a:ext cx="10464800" cy="5234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0" i="1" sz="2800"/>
            </a:lvl1pPr>
          </a:lstStyle>
          <a:p>
            <a:pPr/>
            <a:r>
              <a:t>Genesis 3:5</a:t>
            </a:r>
          </a:p>
        </p:txBody>
      </p:sp>
      <p:sp>
        <p:nvSpPr>
          <p:cNvPr id="136" name="Beware that we may reduce our faith from a relationship with God into a religion… a sets of dos and don’ts"/>
          <p:cNvSpPr txBox="1"/>
          <p:nvPr>
            <p:ph type="title" idx="4294967295"/>
          </p:nvPr>
        </p:nvSpPr>
        <p:spPr>
          <a:prstGeom prst="rect">
            <a:avLst/>
          </a:prstGeom>
        </p:spPr>
        <p:txBody>
          <a:bodyPr/>
          <a:lstStyle>
            <a:lvl1pPr defTabSz="443991">
              <a:defRPr sz="4408"/>
            </a:lvl1pPr>
          </a:lstStyle>
          <a:p>
            <a:pPr/>
            <a:r>
              <a:t>Beware that we may reduce our faith from a relationship with God into a religion… a sets of dos and don’ts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Is it about whether we can eat food offered to idols?"/>
          <p:cNvSpPr txBox="1"/>
          <p:nvPr>
            <p:ph type="title"/>
          </p:nvPr>
        </p:nvSpPr>
        <p:spPr>
          <a:prstGeom prst="rect">
            <a:avLst/>
          </a:prstGeom>
        </p:spPr>
        <p:txBody>
          <a:bodyPr/>
          <a:lstStyle>
            <a:lvl1pPr>
              <a:defRPr sz="5200"/>
            </a:lvl1pPr>
          </a:lstStyle>
          <a:p>
            <a:pPr/>
            <a:r>
              <a:t>Is it about whether we can eat food offered to idols?</a:t>
            </a:r>
          </a:p>
        </p:txBody>
      </p:sp>
      <p:sp>
        <p:nvSpPr>
          <p:cNvPr id="139" name="1 Corinthians 10:31-33"/>
          <p:cNvSpPr txBox="1"/>
          <p:nvPr/>
        </p:nvSpPr>
        <p:spPr>
          <a:xfrm>
            <a:off x="1270000" y="6813973"/>
            <a:ext cx="10464800" cy="5234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0" i="1" sz="2800"/>
            </a:lvl1pPr>
          </a:lstStyle>
          <a:p>
            <a:pPr/>
            <a:r>
              <a:t>1 Corinthians 10:31-33</a:t>
            </a:r>
          </a:p>
        </p:txBody>
      </p:sp>
      <p:sp>
        <p:nvSpPr>
          <p:cNvPr id="140" name="“So, whether you eat or drink, or whatever you do, do it all to the glory of God.  Give no offense to Jews or to Greeks or to the church of God, just as I try to please everyone in everything I do, not seeking my own advantage, but that of many, that they may be saved”"/>
          <p:cNvSpPr txBox="1"/>
          <p:nvPr/>
        </p:nvSpPr>
        <p:spPr>
          <a:xfrm>
            <a:off x="1270000" y="3270162"/>
            <a:ext cx="10464800" cy="32132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sz="3400">
                <a:latin typeface="+mn-lt"/>
                <a:ea typeface="+mn-ea"/>
                <a:cs typeface="+mn-cs"/>
                <a:sym typeface="Helvetica Neue Medium"/>
              </a:defRPr>
            </a:pPr>
            <a:r>
              <a:t>“So, whether you eat or drink, or whatever you do, do it all to the </a:t>
            </a:r>
            <a:r>
              <a:rPr>
                <a:solidFill>
                  <a:schemeClr val="accent4">
                    <a:hueOff val="468000"/>
                    <a:satOff val="-4761"/>
                    <a:lumOff val="10196"/>
                  </a:schemeClr>
                </a:solidFill>
              </a:rPr>
              <a:t>glory of God</a:t>
            </a:r>
            <a:r>
              <a:t>.  Give no offense to Jews or to Greeks or to the church of God, just as I try to please everyone in everything I do, not seeking my own advantage, </a:t>
            </a:r>
            <a:r>
              <a:rPr>
                <a:solidFill>
                  <a:schemeClr val="accent4">
                    <a:hueOff val="468000"/>
                    <a:satOff val="-4761"/>
                    <a:lumOff val="10196"/>
                  </a:schemeClr>
                </a:solidFill>
              </a:rPr>
              <a:t>but that of many, that they may be saved</a:t>
            </a:r>
            <a:r>
              <a:t>”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Discussion Time…"/>
          <p:cNvSpPr txBox="1"/>
          <p:nvPr>
            <p:ph type="title"/>
          </p:nvPr>
        </p:nvSpPr>
        <p:spPr>
          <a:prstGeom prst="rect">
            <a:avLst/>
          </a:prstGeom>
        </p:spPr>
        <p:txBody>
          <a:bodyPr/>
          <a:lstStyle/>
          <a:p>
            <a:pPr/>
            <a:r>
              <a:t>Discussion Time</a:t>
            </a:r>
          </a:p>
          <a:p>
            <a:pPr>
              <a:defRPr sz="4800"/>
            </a:pPr>
            <a:r>
              <a:t>1 Corinthians 9:1-23</a:t>
            </a:r>
          </a:p>
        </p:txBody>
      </p:sp>
      <p:sp>
        <p:nvSpPr>
          <p:cNvPr id="143" name="9:1-18…"/>
          <p:cNvSpPr txBox="1"/>
          <p:nvPr>
            <p:ph type="body" idx="1"/>
          </p:nvPr>
        </p:nvSpPr>
        <p:spPr>
          <a:xfrm>
            <a:off x="952500" y="2228850"/>
            <a:ext cx="11099800" cy="6286500"/>
          </a:xfrm>
          <a:prstGeom prst="rect">
            <a:avLst/>
          </a:prstGeom>
        </p:spPr>
        <p:txBody>
          <a:bodyPr/>
          <a:lstStyle/>
          <a:p>
            <a:pPr marL="0" indent="0" defTabSz="344931">
              <a:spcBef>
                <a:spcPts val="0"/>
              </a:spcBef>
              <a:buSzTx/>
              <a:buNone/>
              <a:defRPr sz="1164">
                <a:solidFill>
                  <a:srgbClr val="000000"/>
                </a:solidFill>
              </a:defRPr>
            </a:pPr>
            <a:r>
              <a:t>9:1-18</a:t>
            </a:r>
          </a:p>
          <a:p>
            <a:pPr marL="0" indent="0" defTabSz="344931">
              <a:spcBef>
                <a:spcPts val="0"/>
              </a:spcBef>
              <a:buSzTx/>
              <a:buNone/>
              <a:defRPr sz="3201"/>
            </a:pPr>
            <a:r>
              <a:t>9:1-18</a:t>
            </a:r>
          </a:p>
          <a:p>
            <a:pPr marL="0" indent="0" defTabSz="344931">
              <a:spcBef>
                <a:spcPts val="0"/>
              </a:spcBef>
              <a:buSzTx/>
              <a:buNone/>
              <a:defRPr sz="3201"/>
            </a:pPr>
            <a:r>
              <a:t>What rights as an apostle is Paul giving up?</a:t>
            </a:r>
          </a:p>
          <a:p>
            <a:pPr marL="0" indent="0" defTabSz="344931">
              <a:spcBef>
                <a:spcPts val="0"/>
              </a:spcBef>
              <a:buSzTx/>
              <a:buNone/>
              <a:defRPr sz="3201"/>
            </a:pPr>
            <a:r>
              <a:t>Why is Paul willing to give up these rights?</a:t>
            </a:r>
          </a:p>
          <a:p>
            <a:pPr marL="0" indent="0" defTabSz="344931">
              <a:spcBef>
                <a:spcPts val="0"/>
              </a:spcBef>
              <a:buSzTx/>
              <a:buNone/>
              <a:defRPr sz="3201"/>
            </a:pPr>
          </a:p>
          <a:p>
            <a:pPr marL="0" indent="0" defTabSz="344931">
              <a:spcBef>
                <a:spcPts val="0"/>
              </a:spcBef>
              <a:buSzTx/>
              <a:buNone/>
              <a:defRPr sz="3201"/>
            </a:pPr>
            <a:r>
              <a:t>9:19-23</a:t>
            </a:r>
          </a:p>
          <a:p>
            <a:pPr marL="0" indent="0" defTabSz="344931">
              <a:spcBef>
                <a:spcPts val="0"/>
              </a:spcBef>
              <a:buSzTx/>
              <a:buNone/>
              <a:defRPr sz="3201"/>
            </a:pPr>
            <a:r>
              <a:t>What is the motive of Paul becoming all things to all people?</a:t>
            </a:r>
          </a:p>
          <a:p>
            <a:pPr marL="0" indent="0" defTabSz="344931">
              <a:spcBef>
                <a:spcPts val="0"/>
              </a:spcBef>
              <a:buSzTx/>
              <a:buNone/>
              <a:defRPr sz="3201"/>
            </a:pPr>
            <a:r>
              <a:t>What is the law of Christ? </a:t>
            </a:r>
            <a:r>
              <a:rPr i="1"/>
              <a:t>refer to Mat 22:34-40</a:t>
            </a:r>
            <a:endParaRPr i="1"/>
          </a:p>
          <a:p>
            <a:pPr marL="0" indent="0" defTabSz="344931">
              <a:spcBef>
                <a:spcPts val="0"/>
              </a:spcBef>
              <a:buSzTx/>
              <a:buNone/>
              <a:defRPr sz="3201"/>
            </a:pPr>
            <a:endParaRPr i="1"/>
          </a:p>
          <a:p>
            <a:pPr marL="0" indent="0" defTabSz="344931">
              <a:spcBef>
                <a:spcPts val="0"/>
              </a:spcBef>
              <a:buSzTx/>
              <a:buNone/>
              <a:defRPr sz="3201"/>
            </a:pPr>
            <a:r>
              <a:t>9:1-23</a:t>
            </a:r>
          </a:p>
          <a:p>
            <a:pPr marL="0" indent="0" defTabSz="344931">
              <a:spcBef>
                <a:spcPts val="0"/>
              </a:spcBef>
              <a:buSzTx/>
              <a:buNone/>
              <a:defRPr sz="3201"/>
            </a:pPr>
            <a:r>
              <a:t>What is Paul trying to tell us? (Is it about rewards? Is it about freedom from the Law?)</a:t>
            </a:r>
          </a:p>
          <a:p>
            <a:pPr marL="0" indent="0" defTabSz="344931">
              <a:spcBef>
                <a:spcPts val="0"/>
              </a:spcBef>
              <a:buSzTx/>
              <a:buNone/>
              <a:defRPr sz="3201"/>
            </a:pPr>
            <a:r>
              <a:t>How can you apply this truth to your life?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What is Paul’s preoccupation?"/>
          <p:cNvSpPr txBox="1"/>
          <p:nvPr>
            <p:ph type="title"/>
          </p:nvPr>
        </p:nvSpPr>
        <p:spPr>
          <a:prstGeom prst="rect">
            <a:avLst/>
          </a:prstGeom>
        </p:spPr>
        <p:txBody>
          <a:bodyPr/>
          <a:lstStyle>
            <a:lvl1pPr defTabSz="484886">
              <a:defRPr sz="6640"/>
            </a:lvl1pPr>
          </a:lstStyle>
          <a:p>
            <a:pPr/>
            <a:r>
              <a:t>What is Paul’s preoccupation?</a:t>
            </a:r>
          </a:p>
        </p:txBody>
      </p:sp>
      <p:sp>
        <p:nvSpPr>
          <p:cNvPr id="146" name="1 Corinthians 9:22b-23"/>
          <p:cNvSpPr txBox="1"/>
          <p:nvPr/>
        </p:nvSpPr>
        <p:spPr>
          <a:xfrm>
            <a:off x="1270000" y="6064673"/>
            <a:ext cx="10464800" cy="5234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0" i="1" sz="2800"/>
            </a:lvl1pPr>
          </a:lstStyle>
          <a:p>
            <a:pPr/>
            <a:r>
              <a:t>1 Corinthians 9:22b-23</a:t>
            </a:r>
          </a:p>
        </p:txBody>
      </p:sp>
      <p:sp>
        <p:nvSpPr>
          <p:cNvPr id="147" name="“I have become all things to all people, that by all means I might save some.  I do it all for the sake of the gospel, that I may share with them in its blessings”"/>
          <p:cNvSpPr txBox="1"/>
          <p:nvPr/>
        </p:nvSpPr>
        <p:spPr>
          <a:xfrm>
            <a:off x="1270000" y="3790862"/>
            <a:ext cx="10464800" cy="21718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sz="3400">
                <a:latin typeface="+mn-lt"/>
                <a:ea typeface="+mn-ea"/>
                <a:cs typeface="+mn-cs"/>
                <a:sym typeface="Helvetica Neue Medium"/>
              </a:defRPr>
            </a:pPr>
            <a:r>
              <a:t>“I have become all things to all people, that by all means I might save some.  </a:t>
            </a:r>
            <a:r>
              <a:rPr>
                <a:solidFill>
                  <a:schemeClr val="accent4">
                    <a:hueOff val="468000"/>
                    <a:satOff val="-4761"/>
                    <a:lumOff val="10196"/>
                  </a:schemeClr>
                </a:solidFill>
              </a:rPr>
              <a:t>I do it all for the sake of the gospel</a:t>
            </a:r>
            <a:r>
              <a:t>, that I may share with them in its blessings”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Paul’s warning?"/>
          <p:cNvSpPr txBox="1"/>
          <p:nvPr>
            <p:ph type="title"/>
          </p:nvPr>
        </p:nvSpPr>
        <p:spPr>
          <a:prstGeom prst="rect">
            <a:avLst/>
          </a:prstGeom>
        </p:spPr>
        <p:txBody>
          <a:bodyPr/>
          <a:lstStyle/>
          <a:p>
            <a:pPr/>
            <a:r>
              <a:t>Paul’s warning?</a:t>
            </a:r>
          </a:p>
        </p:txBody>
      </p:sp>
      <p:sp>
        <p:nvSpPr>
          <p:cNvPr id="150" name="1 Corinthians 9:27"/>
          <p:cNvSpPr txBox="1"/>
          <p:nvPr/>
        </p:nvSpPr>
        <p:spPr>
          <a:xfrm>
            <a:off x="1270000" y="6064673"/>
            <a:ext cx="10464800" cy="5234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0" i="1" sz="2800"/>
            </a:lvl1pPr>
          </a:lstStyle>
          <a:p>
            <a:pPr/>
            <a:r>
              <a:t>1 Corinthians 9:27</a:t>
            </a:r>
          </a:p>
        </p:txBody>
      </p:sp>
      <p:sp>
        <p:nvSpPr>
          <p:cNvPr id="151" name="“But I discipline my body and keep it under control, lest after preaching to others I myself should be disqualified”"/>
          <p:cNvSpPr txBox="1"/>
          <p:nvPr/>
        </p:nvSpPr>
        <p:spPr>
          <a:xfrm>
            <a:off x="1270000" y="4051212"/>
            <a:ext cx="10464800" cy="165117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0" sz="3400">
                <a:latin typeface="+mn-lt"/>
                <a:ea typeface="+mn-ea"/>
                <a:cs typeface="+mn-cs"/>
                <a:sym typeface="Helvetica Neue Medium"/>
              </a:defRPr>
            </a:lvl1pPr>
          </a:lstStyle>
          <a:p>
            <a:pPr/>
            <a:r>
              <a:t>“But I discipline my body and keep it under control, lest after preaching to others I myself should be disqualified”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