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1" r:id="rId4"/>
    <p:sldId id="260" r:id="rId5"/>
    <p:sldId id="262" r:id="rId6"/>
    <p:sldId id="263" r:id="rId7"/>
    <p:sldId id="264" r:id="rId8"/>
    <p:sldId id="265" r:id="rId9"/>
    <p:sldId id="268"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E713A995-6373-44A8-A235-8BA8236635D5}" type="datetimeFigureOut">
              <a:rPr lang="en-SG" smtClean="0"/>
              <a:t>29/11/2019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53285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713A995-6373-44A8-A235-8BA8236635D5}" type="datetimeFigureOut">
              <a:rPr lang="en-SG" smtClean="0"/>
              <a:t>29/11/2019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333834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713A995-6373-44A8-A235-8BA8236635D5}" type="datetimeFigureOut">
              <a:rPr lang="en-SG" smtClean="0"/>
              <a:t>29/11/2019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214620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713A995-6373-44A8-A235-8BA8236635D5}" type="datetimeFigureOut">
              <a:rPr lang="en-SG" smtClean="0"/>
              <a:t>29/11/2019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328509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13A995-6373-44A8-A235-8BA8236635D5}" type="datetimeFigureOut">
              <a:rPr lang="en-SG" smtClean="0"/>
              <a:t>29/11/2019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5519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E713A995-6373-44A8-A235-8BA8236635D5}" type="datetimeFigureOut">
              <a:rPr lang="en-SG" smtClean="0"/>
              <a:t>29/11/2019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337568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E713A995-6373-44A8-A235-8BA8236635D5}" type="datetimeFigureOut">
              <a:rPr lang="en-SG" smtClean="0"/>
              <a:t>29/11/2019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180301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E713A995-6373-44A8-A235-8BA8236635D5}" type="datetimeFigureOut">
              <a:rPr lang="en-SG" smtClean="0"/>
              <a:t>29/11/2019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26084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A995-6373-44A8-A235-8BA8236635D5}" type="datetimeFigureOut">
              <a:rPr lang="en-SG" smtClean="0"/>
              <a:t>29/11/2019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30050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3A995-6373-44A8-A235-8BA8236635D5}" type="datetimeFigureOut">
              <a:rPr lang="en-SG" smtClean="0"/>
              <a:t>29/11/2019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360560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13A995-6373-44A8-A235-8BA8236635D5}" type="datetimeFigureOut">
              <a:rPr lang="en-SG" smtClean="0"/>
              <a:t>29/11/2019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DE48B95-3833-489B-AAEE-32089764B7D9}" type="slidenum">
              <a:rPr lang="en-SG" smtClean="0"/>
              <a:t>‹#›</a:t>
            </a:fld>
            <a:endParaRPr lang="en-SG"/>
          </a:p>
        </p:txBody>
      </p:sp>
    </p:spTree>
    <p:extLst>
      <p:ext uri="{BB962C8B-B14F-4D97-AF65-F5344CB8AC3E}">
        <p14:creationId xmlns:p14="http://schemas.microsoft.com/office/powerpoint/2010/main" val="95267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A995-6373-44A8-A235-8BA8236635D5}" type="datetimeFigureOut">
              <a:rPr lang="en-SG" smtClean="0"/>
              <a:t>29/11/2019</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48B95-3833-489B-AAEE-32089764B7D9}" type="slidenum">
              <a:rPr lang="en-SG" smtClean="0"/>
              <a:t>‹#›</a:t>
            </a:fld>
            <a:endParaRPr lang="en-SG"/>
          </a:p>
        </p:txBody>
      </p:sp>
    </p:spTree>
    <p:extLst>
      <p:ext uri="{BB962C8B-B14F-4D97-AF65-F5344CB8AC3E}">
        <p14:creationId xmlns:p14="http://schemas.microsoft.com/office/powerpoint/2010/main" val="315531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302" y="747091"/>
            <a:ext cx="9633396" cy="5363818"/>
          </a:xfrm>
          <a:prstGeom prst="rect">
            <a:avLst/>
          </a:prstGeom>
          <a:ln w="38100">
            <a:solidFill>
              <a:schemeClr val="bg1"/>
            </a:solidFill>
          </a:ln>
        </p:spPr>
      </p:pic>
      <p:sp>
        <p:nvSpPr>
          <p:cNvPr id="3" name="Subtitle 2"/>
          <p:cNvSpPr>
            <a:spLocks noGrp="1"/>
          </p:cNvSpPr>
          <p:nvPr>
            <p:ph type="subTitle" idx="1"/>
          </p:nvPr>
        </p:nvSpPr>
        <p:spPr>
          <a:xfrm>
            <a:off x="2674513" y="5241700"/>
            <a:ext cx="7100552" cy="663497"/>
          </a:xfrm>
        </p:spPr>
        <p:txBody>
          <a:bodyPr>
            <a:noAutofit/>
          </a:bodyPr>
          <a:lstStyle/>
          <a:p>
            <a:r>
              <a:rPr lang="en-US" sz="4400" b="1" dirty="0" smtClean="0">
                <a:solidFill>
                  <a:schemeClr val="accent5">
                    <a:lumMod val="50000"/>
                  </a:schemeClr>
                </a:solidFill>
              </a:rPr>
              <a:t>Luke 15:11-24</a:t>
            </a:r>
            <a:endParaRPr lang="en-SG" sz="4400" b="1" dirty="0">
              <a:solidFill>
                <a:schemeClr val="accent5">
                  <a:lumMod val="50000"/>
                </a:schemeClr>
              </a:solidFill>
            </a:endParaRPr>
          </a:p>
        </p:txBody>
      </p:sp>
    </p:spTree>
    <p:extLst>
      <p:ext uri="{BB962C8B-B14F-4D97-AF65-F5344CB8AC3E}">
        <p14:creationId xmlns:p14="http://schemas.microsoft.com/office/powerpoint/2010/main" val="362336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a:solidFill>
                  <a:schemeClr val="bg1"/>
                </a:solidFill>
              </a:rPr>
              <a:t>T</a:t>
            </a:r>
            <a:r>
              <a:rPr lang="en-US" dirty="0" smtClean="0">
                <a:solidFill>
                  <a:schemeClr val="bg1"/>
                </a:solidFill>
              </a:rPr>
              <a:t>he Father and the Prodigal Son</a:t>
            </a:r>
            <a:endParaRPr lang="en-SG" dirty="0">
              <a:solidFill>
                <a:schemeClr val="bg1"/>
              </a:solidFill>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3656" y="2497496"/>
            <a:ext cx="6053070" cy="3400725"/>
          </a:xfrm>
        </p:spPr>
      </p:pic>
    </p:spTree>
    <p:extLst>
      <p:ext uri="{BB962C8B-B14F-4D97-AF65-F5344CB8AC3E}">
        <p14:creationId xmlns:p14="http://schemas.microsoft.com/office/powerpoint/2010/main" val="1406717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smtClean="0">
                <a:solidFill>
                  <a:schemeClr val="bg1"/>
                </a:solidFill>
              </a:rPr>
              <a:t>Know the Lord God as Your Father</a:t>
            </a:r>
            <a:endParaRPr lang="en-SG" dirty="0">
              <a:solidFill>
                <a:schemeClr val="bg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2293" y="2545231"/>
            <a:ext cx="6472707" cy="3381986"/>
          </a:xfrm>
        </p:spPr>
      </p:pic>
    </p:spTree>
    <p:extLst>
      <p:ext uri="{BB962C8B-B14F-4D97-AF65-F5344CB8AC3E}">
        <p14:creationId xmlns:p14="http://schemas.microsoft.com/office/powerpoint/2010/main" val="114777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91702" y="1025864"/>
            <a:ext cx="10515600" cy="1325563"/>
          </a:xfrm>
        </p:spPr>
        <p:txBody>
          <a:bodyPr/>
          <a:lstStyle/>
          <a:p>
            <a:pPr algn="ctr"/>
            <a:r>
              <a:rPr lang="en-US" dirty="0" smtClean="0">
                <a:solidFill>
                  <a:schemeClr val="bg1"/>
                </a:solidFill>
              </a:rPr>
              <a:t>The Parable of the Prodigal Son</a:t>
            </a:r>
            <a:endParaRPr lang="en-SG" dirty="0">
              <a:solidFill>
                <a:schemeClr val="bg1"/>
              </a:solidFill>
            </a:endParaRPr>
          </a:p>
        </p:txBody>
      </p:sp>
      <p:sp>
        <p:nvSpPr>
          <p:cNvPr id="3" name="Content Placeholder 2"/>
          <p:cNvSpPr>
            <a:spLocks noGrp="1"/>
          </p:cNvSpPr>
          <p:nvPr>
            <p:ph idx="1"/>
          </p:nvPr>
        </p:nvSpPr>
        <p:spPr>
          <a:xfrm>
            <a:off x="1516487" y="5540045"/>
            <a:ext cx="9159026" cy="763029"/>
          </a:xfrm>
        </p:spPr>
        <p:txBody>
          <a:bodyPr>
            <a:noAutofit/>
          </a:bodyPr>
          <a:lstStyle/>
          <a:p>
            <a:pPr marL="0" indent="0">
              <a:buNone/>
            </a:pPr>
            <a:r>
              <a:rPr lang="en-US" sz="3200" dirty="0" smtClean="0">
                <a:solidFill>
                  <a:schemeClr val="bg1"/>
                </a:solidFill>
              </a:rPr>
              <a:t>“This man </a:t>
            </a:r>
            <a:r>
              <a:rPr lang="en-US" sz="3200" dirty="0" smtClean="0">
                <a:solidFill>
                  <a:schemeClr val="bg1"/>
                </a:solidFill>
              </a:rPr>
              <a:t>welcomes </a:t>
            </a:r>
            <a:r>
              <a:rPr lang="en-US" sz="3200" dirty="0" smtClean="0">
                <a:solidFill>
                  <a:schemeClr val="bg1"/>
                </a:solidFill>
              </a:rPr>
              <a:t>sinners and </a:t>
            </a:r>
            <a:r>
              <a:rPr lang="en-US" sz="3200" dirty="0" smtClean="0">
                <a:solidFill>
                  <a:schemeClr val="bg1"/>
                </a:solidFill>
              </a:rPr>
              <a:t>eats </a:t>
            </a:r>
            <a:r>
              <a:rPr lang="en-US" sz="3200" dirty="0" smtClean="0">
                <a:solidFill>
                  <a:schemeClr val="bg1"/>
                </a:solidFill>
              </a:rPr>
              <a:t>with them.”  V2 </a:t>
            </a:r>
            <a:endParaRPr lang="en-SG" sz="3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692" y="2441579"/>
            <a:ext cx="5489620" cy="2744810"/>
          </a:xfrm>
          <a:prstGeom prst="rect">
            <a:avLst/>
          </a:prstGeom>
        </p:spPr>
      </p:pic>
    </p:spTree>
    <p:extLst>
      <p:ext uri="{BB962C8B-B14F-4D97-AF65-F5344CB8AC3E}">
        <p14:creationId xmlns:p14="http://schemas.microsoft.com/office/powerpoint/2010/main" val="1943746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smtClean="0">
                <a:solidFill>
                  <a:schemeClr val="bg1"/>
                </a:solidFill>
              </a:rPr>
              <a:t>Jesus Reveals the Father</a:t>
            </a:r>
            <a:endParaRPr lang="en-SG" dirty="0">
              <a:solidFill>
                <a:schemeClr val="bg1"/>
              </a:solidFill>
            </a:endParaRPr>
          </a:p>
        </p:txBody>
      </p:sp>
      <p:sp>
        <p:nvSpPr>
          <p:cNvPr id="3" name="Content Placeholder 2"/>
          <p:cNvSpPr>
            <a:spLocks noGrp="1"/>
          </p:cNvSpPr>
          <p:nvPr>
            <p:ph idx="1"/>
          </p:nvPr>
        </p:nvSpPr>
        <p:spPr>
          <a:xfrm>
            <a:off x="1363014" y="2230412"/>
            <a:ext cx="9465972" cy="763029"/>
          </a:xfrm>
        </p:spPr>
        <p:txBody>
          <a:bodyPr>
            <a:noAutofit/>
          </a:bodyPr>
          <a:lstStyle/>
          <a:p>
            <a:pPr marL="0" indent="0">
              <a:buNone/>
            </a:pPr>
            <a:r>
              <a:rPr lang="en-US" sz="3200" dirty="0" smtClean="0">
                <a:solidFill>
                  <a:schemeClr val="bg1"/>
                </a:solidFill>
              </a:rPr>
              <a:t>“Anyone who has seen me has seen the Father.” </a:t>
            </a:r>
            <a:r>
              <a:rPr lang="en-US" sz="3200" dirty="0" err="1" smtClean="0">
                <a:solidFill>
                  <a:schemeClr val="bg1"/>
                </a:solidFill>
              </a:rPr>
              <a:t>Jn</a:t>
            </a:r>
            <a:r>
              <a:rPr lang="en-US" sz="3200" dirty="0" smtClean="0">
                <a:solidFill>
                  <a:schemeClr val="bg1"/>
                </a:solidFill>
              </a:rPr>
              <a:t> 14:9</a:t>
            </a:r>
            <a:endParaRPr lang="en-SG" sz="3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233" y="3135261"/>
            <a:ext cx="3091533" cy="3318282"/>
          </a:xfrm>
          <a:prstGeom prst="rect">
            <a:avLst/>
          </a:prstGeom>
        </p:spPr>
      </p:pic>
    </p:spTree>
    <p:extLst>
      <p:ext uri="{BB962C8B-B14F-4D97-AF65-F5344CB8AC3E}">
        <p14:creationId xmlns:p14="http://schemas.microsoft.com/office/powerpoint/2010/main" val="244160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smtClean="0">
                <a:solidFill>
                  <a:schemeClr val="bg1"/>
                </a:solidFill>
              </a:rPr>
              <a:t>Jesus Reveals the Father</a:t>
            </a:r>
            <a:endParaRPr lang="en-SG" dirty="0">
              <a:solidFill>
                <a:schemeClr val="bg1"/>
              </a:solidFill>
            </a:endParaRPr>
          </a:p>
        </p:txBody>
      </p:sp>
      <p:sp>
        <p:nvSpPr>
          <p:cNvPr id="3" name="Content Placeholder 2"/>
          <p:cNvSpPr>
            <a:spLocks noGrp="1"/>
          </p:cNvSpPr>
          <p:nvPr>
            <p:ph idx="1"/>
          </p:nvPr>
        </p:nvSpPr>
        <p:spPr>
          <a:xfrm>
            <a:off x="1363014" y="2230412"/>
            <a:ext cx="9465972" cy="763029"/>
          </a:xfrm>
        </p:spPr>
        <p:txBody>
          <a:bodyPr>
            <a:noAutofit/>
          </a:bodyPr>
          <a:lstStyle/>
          <a:p>
            <a:pPr marL="0" indent="0">
              <a:buNone/>
            </a:pPr>
            <a:r>
              <a:rPr lang="en-US" sz="3200" dirty="0" smtClean="0">
                <a:solidFill>
                  <a:schemeClr val="bg1"/>
                </a:solidFill>
              </a:rPr>
              <a:t>“Our Father in Heaven, hallowed be your name.” Mt 6:9</a:t>
            </a:r>
            <a:endParaRPr lang="en-SG" sz="32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812" y="3271234"/>
            <a:ext cx="5250286" cy="2953286"/>
          </a:xfrm>
          <a:prstGeom prst="rect">
            <a:avLst/>
          </a:prstGeom>
          <a:ln w="28575">
            <a:solidFill>
              <a:schemeClr val="tx1"/>
            </a:solidFill>
          </a:ln>
        </p:spPr>
      </p:pic>
    </p:spTree>
    <p:extLst>
      <p:ext uri="{BB962C8B-B14F-4D97-AF65-F5344CB8AC3E}">
        <p14:creationId xmlns:p14="http://schemas.microsoft.com/office/powerpoint/2010/main" val="74709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smtClean="0">
                <a:solidFill>
                  <a:schemeClr val="bg1"/>
                </a:solidFill>
              </a:rPr>
              <a:t>Jesus Reveals the Father</a:t>
            </a:r>
            <a:endParaRPr lang="en-SG" dirty="0">
              <a:solidFill>
                <a:schemeClr val="bg1"/>
              </a:solidFill>
            </a:endParaRPr>
          </a:p>
        </p:txBody>
      </p:sp>
      <p:sp>
        <p:nvSpPr>
          <p:cNvPr id="3" name="Content Placeholder 2"/>
          <p:cNvSpPr>
            <a:spLocks noGrp="1"/>
          </p:cNvSpPr>
          <p:nvPr>
            <p:ph idx="1"/>
          </p:nvPr>
        </p:nvSpPr>
        <p:spPr>
          <a:xfrm>
            <a:off x="1556197" y="2230412"/>
            <a:ext cx="9465972" cy="763029"/>
          </a:xfrm>
        </p:spPr>
        <p:txBody>
          <a:bodyPr>
            <a:noAutofit/>
          </a:bodyPr>
          <a:lstStyle/>
          <a:p>
            <a:pPr marL="0" indent="0" algn="ctr">
              <a:buNone/>
            </a:pPr>
            <a:r>
              <a:rPr lang="en-US" sz="3200" dirty="0" smtClean="0">
                <a:solidFill>
                  <a:schemeClr val="bg1"/>
                </a:solidFill>
              </a:rPr>
              <a:t>The Spirit you received brought about your adoption. And by Him we cry ‘Abba Father.’ </a:t>
            </a:r>
            <a:r>
              <a:rPr lang="en-US" sz="3200" dirty="0" err="1" smtClean="0">
                <a:solidFill>
                  <a:schemeClr val="bg1"/>
                </a:solidFill>
              </a:rPr>
              <a:t>Jn</a:t>
            </a:r>
            <a:r>
              <a:rPr lang="en-US" sz="3200" dirty="0" smtClean="0">
                <a:solidFill>
                  <a:schemeClr val="bg1"/>
                </a:solidFill>
              </a:rPr>
              <a:t> 14:9</a:t>
            </a:r>
            <a:endParaRPr lang="en-SG" sz="3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26" y="3555975"/>
            <a:ext cx="5229896" cy="2741337"/>
          </a:xfrm>
          <a:prstGeom prst="rect">
            <a:avLst/>
          </a:prstGeom>
        </p:spPr>
      </p:pic>
    </p:spTree>
    <p:extLst>
      <p:ext uri="{BB962C8B-B14F-4D97-AF65-F5344CB8AC3E}">
        <p14:creationId xmlns:p14="http://schemas.microsoft.com/office/powerpoint/2010/main" val="48493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085154"/>
            <a:ext cx="10515600" cy="1325563"/>
          </a:xfrm>
        </p:spPr>
        <p:txBody>
          <a:bodyPr/>
          <a:lstStyle/>
          <a:p>
            <a:pPr algn="ctr"/>
            <a:r>
              <a:rPr lang="en-US" dirty="0" smtClean="0">
                <a:solidFill>
                  <a:schemeClr val="bg1"/>
                </a:solidFill>
              </a:rPr>
              <a:t>A Good and Loving Father?</a:t>
            </a:r>
            <a:endParaRPr lang="en-SG"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463" y="2614880"/>
            <a:ext cx="4678654" cy="3092476"/>
          </a:xfrm>
          <a:prstGeom prst="rect">
            <a:avLst/>
          </a:prstGeom>
        </p:spPr>
      </p:pic>
    </p:spTree>
    <p:extLst>
      <p:ext uri="{BB962C8B-B14F-4D97-AF65-F5344CB8AC3E}">
        <p14:creationId xmlns:p14="http://schemas.microsoft.com/office/powerpoint/2010/main" val="62667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a:solidFill>
                  <a:schemeClr val="bg1"/>
                </a:solidFill>
              </a:rPr>
              <a:t>T</a:t>
            </a:r>
            <a:r>
              <a:rPr lang="en-US" dirty="0" smtClean="0">
                <a:solidFill>
                  <a:schemeClr val="bg1"/>
                </a:solidFill>
              </a:rPr>
              <a:t>he Father of Israel</a:t>
            </a:r>
            <a:endParaRPr lang="en-SG" dirty="0">
              <a:solidFill>
                <a:schemeClr val="bg1"/>
              </a:solidFill>
            </a:endParaRPr>
          </a:p>
        </p:txBody>
      </p:sp>
      <p:sp>
        <p:nvSpPr>
          <p:cNvPr id="3" name="Content Placeholder 2"/>
          <p:cNvSpPr>
            <a:spLocks noGrp="1"/>
          </p:cNvSpPr>
          <p:nvPr>
            <p:ph idx="1"/>
          </p:nvPr>
        </p:nvSpPr>
        <p:spPr>
          <a:xfrm>
            <a:off x="1486436" y="2245658"/>
            <a:ext cx="9219127" cy="3449171"/>
          </a:xfrm>
        </p:spPr>
        <p:txBody>
          <a:bodyPr>
            <a:noAutofit/>
          </a:bodyPr>
          <a:lstStyle/>
          <a:p>
            <a:pPr marL="0" indent="0" algn="ctr">
              <a:buNone/>
            </a:pPr>
            <a:r>
              <a:rPr lang="en-US" sz="3200" dirty="0" smtClean="0">
                <a:solidFill>
                  <a:schemeClr val="bg1"/>
                </a:solidFill>
              </a:rPr>
              <a:t> W</a:t>
            </a:r>
            <a:r>
              <a:rPr lang="en-US" sz="3200" i="1" dirty="0" smtClean="0">
                <a:solidFill>
                  <a:schemeClr val="bg1"/>
                </a:solidFill>
              </a:rPr>
              <a:t>hen </a:t>
            </a:r>
            <a:r>
              <a:rPr lang="en-US" sz="3200" i="1" dirty="0">
                <a:solidFill>
                  <a:schemeClr val="bg1"/>
                </a:solidFill>
              </a:rPr>
              <a:t>Israel was a child, I </a:t>
            </a:r>
            <a:r>
              <a:rPr lang="en-US" sz="3200" i="1" dirty="0">
                <a:solidFill>
                  <a:srgbClr val="FFFF00"/>
                </a:solidFill>
              </a:rPr>
              <a:t>loved</a:t>
            </a:r>
            <a:r>
              <a:rPr lang="en-US" sz="3200" i="1" dirty="0">
                <a:solidFill>
                  <a:schemeClr val="bg1"/>
                </a:solidFill>
              </a:rPr>
              <a:t> him, and out of Egypt I </a:t>
            </a:r>
            <a:r>
              <a:rPr lang="en-US" sz="3200" i="1" dirty="0">
                <a:solidFill>
                  <a:srgbClr val="FFFF00"/>
                </a:solidFill>
              </a:rPr>
              <a:t>called</a:t>
            </a:r>
            <a:r>
              <a:rPr lang="en-US" sz="3200" i="1" dirty="0">
                <a:solidFill>
                  <a:schemeClr val="bg1"/>
                </a:solidFill>
              </a:rPr>
              <a:t> my son… </a:t>
            </a:r>
            <a:r>
              <a:rPr lang="en-US" sz="3200" b="1" i="1" baseline="30000" dirty="0">
                <a:solidFill>
                  <a:schemeClr val="bg1"/>
                </a:solidFill>
              </a:rPr>
              <a:t> </a:t>
            </a:r>
            <a:r>
              <a:rPr lang="en-US" sz="3200" i="1" dirty="0">
                <a:solidFill>
                  <a:schemeClr val="bg1"/>
                </a:solidFill>
              </a:rPr>
              <a:t>It was I who </a:t>
            </a:r>
            <a:r>
              <a:rPr lang="en-US" sz="3200" i="1" dirty="0">
                <a:solidFill>
                  <a:srgbClr val="FFFF00"/>
                </a:solidFill>
              </a:rPr>
              <a:t>taught</a:t>
            </a:r>
            <a:r>
              <a:rPr lang="en-US" sz="3200" i="1" dirty="0">
                <a:solidFill>
                  <a:schemeClr val="bg1"/>
                </a:solidFill>
              </a:rPr>
              <a:t> Ephraim to walk, </a:t>
            </a:r>
            <a:r>
              <a:rPr lang="en-US" sz="3200" i="1" dirty="0">
                <a:solidFill>
                  <a:srgbClr val="FFFF00"/>
                </a:solidFill>
              </a:rPr>
              <a:t>taking</a:t>
            </a:r>
            <a:r>
              <a:rPr lang="en-US" sz="3200" i="1" dirty="0">
                <a:solidFill>
                  <a:schemeClr val="bg1"/>
                </a:solidFill>
              </a:rPr>
              <a:t> them by the arms; but they did not realize it was I who </a:t>
            </a:r>
            <a:r>
              <a:rPr lang="en-US" sz="3200" i="1" dirty="0">
                <a:solidFill>
                  <a:srgbClr val="FFFF00"/>
                </a:solidFill>
              </a:rPr>
              <a:t>healed</a:t>
            </a:r>
            <a:r>
              <a:rPr lang="en-US" sz="3200" i="1" dirty="0">
                <a:solidFill>
                  <a:schemeClr val="bg1"/>
                </a:solidFill>
              </a:rPr>
              <a:t> them. </a:t>
            </a:r>
            <a:r>
              <a:rPr lang="en-US" sz="3200" b="1" i="1" baseline="30000" dirty="0">
                <a:solidFill>
                  <a:schemeClr val="bg1"/>
                </a:solidFill>
              </a:rPr>
              <a:t> </a:t>
            </a:r>
            <a:r>
              <a:rPr lang="en-US" sz="3200" i="1" dirty="0">
                <a:solidFill>
                  <a:schemeClr val="bg1"/>
                </a:solidFill>
              </a:rPr>
              <a:t>I </a:t>
            </a:r>
            <a:r>
              <a:rPr lang="en-US" sz="3200" i="1" dirty="0">
                <a:solidFill>
                  <a:srgbClr val="FFFF00"/>
                </a:solidFill>
              </a:rPr>
              <a:t>led</a:t>
            </a:r>
            <a:r>
              <a:rPr lang="en-US" sz="3200" i="1" dirty="0">
                <a:solidFill>
                  <a:schemeClr val="bg1"/>
                </a:solidFill>
              </a:rPr>
              <a:t> them with cords of human kindness, with ties of love. To them I was like one who </a:t>
            </a:r>
            <a:r>
              <a:rPr lang="en-US" sz="3200" i="1" dirty="0">
                <a:solidFill>
                  <a:srgbClr val="FFFF00"/>
                </a:solidFill>
              </a:rPr>
              <a:t>lifts</a:t>
            </a:r>
            <a:r>
              <a:rPr lang="en-US" sz="3200" i="1" dirty="0">
                <a:solidFill>
                  <a:schemeClr val="bg1"/>
                </a:solidFill>
              </a:rPr>
              <a:t> a little child to the cheek, and I </a:t>
            </a:r>
            <a:r>
              <a:rPr lang="en-US" sz="3200" i="1" dirty="0">
                <a:solidFill>
                  <a:srgbClr val="FFFF00"/>
                </a:solidFill>
              </a:rPr>
              <a:t>bent</a:t>
            </a:r>
            <a:r>
              <a:rPr lang="en-US" sz="3200" i="1" dirty="0">
                <a:solidFill>
                  <a:schemeClr val="bg1"/>
                </a:solidFill>
              </a:rPr>
              <a:t> down to </a:t>
            </a:r>
            <a:r>
              <a:rPr lang="en-US" sz="3200" i="1" dirty="0">
                <a:solidFill>
                  <a:srgbClr val="FFFF00"/>
                </a:solidFill>
              </a:rPr>
              <a:t>feed </a:t>
            </a:r>
            <a:r>
              <a:rPr lang="en-US" sz="3200" i="1" dirty="0">
                <a:solidFill>
                  <a:schemeClr val="bg1"/>
                </a:solidFill>
              </a:rPr>
              <a:t>them. (Hosea 11:1,3-4)</a:t>
            </a:r>
            <a:endParaRPr lang="en-SG" sz="3200" dirty="0">
              <a:solidFill>
                <a:schemeClr val="bg1"/>
              </a:solidFill>
            </a:endParaRPr>
          </a:p>
          <a:p>
            <a:pPr marL="0" indent="0" algn="ctr">
              <a:buNone/>
            </a:pPr>
            <a:endParaRPr lang="en-SG" sz="3200" dirty="0">
              <a:solidFill>
                <a:schemeClr val="bg1"/>
              </a:solidFill>
            </a:endParaRPr>
          </a:p>
        </p:txBody>
      </p:sp>
    </p:spTree>
    <p:extLst>
      <p:ext uri="{BB962C8B-B14F-4D97-AF65-F5344CB8AC3E}">
        <p14:creationId xmlns:p14="http://schemas.microsoft.com/office/powerpoint/2010/main" val="3165498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a:solidFill>
                  <a:schemeClr val="bg1"/>
                </a:solidFill>
              </a:rPr>
              <a:t>T</a:t>
            </a:r>
            <a:r>
              <a:rPr lang="en-US" dirty="0" smtClean="0">
                <a:solidFill>
                  <a:schemeClr val="bg1"/>
                </a:solidFill>
              </a:rPr>
              <a:t>he Father of Israel</a:t>
            </a:r>
            <a:endParaRPr lang="en-SG" dirty="0">
              <a:solidFill>
                <a:schemeClr val="bg1"/>
              </a:solidFill>
            </a:endParaRPr>
          </a:p>
        </p:txBody>
      </p:sp>
      <p:sp>
        <p:nvSpPr>
          <p:cNvPr id="3" name="Content Placeholder 2"/>
          <p:cNvSpPr>
            <a:spLocks noGrp="1"/>
          </p:cNvSpPr>
          <p:nvPr>
            <p:ph idx="1"/>
          </p:nvPr>
        </p:nvSpPr>
        <p:spPr>
          <a:xfrm>
            <a:off x="1486436" y="2245658"/>
            <a:ext cx="9219127" cy="3449171"/>
          </a:xfrm>
        </p:spPr>
        <p:txBody>
          <a:bodyPr>
            <a:noAutofit/>
          </a:bodyPr>
          <a:lstStyle/>
          <a:p>
            <a:pPr marL="0" indent="0" algn="ctr">
              <a:buNone/>
            </a:pPr>
            <a:r>
              <a:rPr lang="en-US" sz="3200" dirty="0" smtClean="0">
                <a:solidFill>
                  <a:schemeClr val="bg1"/>
                </a:solidFill>
              </a:rPr>
              <a:t> </a:t>
            </a:r>
            <a:r>
              <a:rPr lang="en-SG" sz="3200" i="1" dirty="0" smtClean="0">
                <a:solidFill>
                  <a:schemeClr val="bg1"/>
                </a:solidFill>
              </a:rPr>
              <a:t>The </a:t>
            </a:r>
            <a:r>
              <a:rPr lang="en-SG" sz="3200" i="1" cap="small" dirty="0">
                <a:solidFill>
                  <a:schemeClr val="bg1"/>
                </a:solidFill>
              </a:rPr>
              <a:t>Lord</a:t>
            </a:r>
            <a:r>
              <a:rPr lang="en-SG" sz="3200" i="1" dirty="0">
                <a:solidFill>
                  <a:schemeClr val="bg1"/>
                </a:solidFill>
              </a:rPr>
              <a:t> your God, who is going before you, will fight for you, as he did for you in Egypt, before your very eyes, and in the wilderness. There you saw how the </a:t>
            </a:r>
            <a:r>
              <a:rPr lang="en-SG" sz="3200" i="1" cap="small" dirty="0">
                <a:solidFill>
                  <a:schemeClr val="bg1"/>
                </a:solidFill>
              </a:rPr>
              <a:t>Lord</a:t>
            </a:r>
            <a:r>
              <a:rPr lang="en-SG" sz="3200" i="1" dirty="0">
                <a:solidFill>
                  <a:schemeClr val="bg1"/>
                </a:solidFill>
              </a:rPr>
              <a:t> your God carried you, as a father carries his son, all the way you went until you reached this place. (Deut. 1:30-31)</a:t>
            </a:r>
            <a:endParaRPr lang="en-SG" sz="3200" dirty="0">
              <a:solidFill>
                <a:schemeClr val="bg1"/>
              </a:solidFill>
            </a:endParaRPr>
          </a:p>
          <a:p>
            <a:pPr marL="0" indent="0" algn="ctr">
              <a:buNone/>
            </a:pPr>
            <a:r>
              <a:rPr lang="en-US" sz="3200" i="1" dirty="0" smtClean="0">
                <a:solidFill>
                  <a:schemeClr val="bg1"/>
                </a:solidFill>
              </a:rPr>
              <a:t> </a:t>
            </a:r>
            <a:endParaRPr lang="en-SG" sz="3200" dirty="0">
              <a:solidFill>
                <a:schemeClr val="bg1"/>
              </a:solidFill>
            </a:endParaRPr>
          </a:p>
          <a:p>
            <a:pPr marL="0" indent="0" algn="ctr">
              <a:buNone/>
            </a:pPr>
            <a:endParaRPr lang="en-SG" sz="3200" dirty="0">
              <a:solidFill>
                <a:schemeClr val="bg1"/>
              </a:solidFill>
            </a:endParaRPr>
          </a:p>
        </p:txBody>
      </p:sp>
    </p:spTree>
    <p:extLst>
      <p:ext uri="{BB962C8B-B14F-4D97-AF65-F5344CB8AC3E}">
        <p14:creationId xmlns:p14="http://schemas.microsoft.com/office/powerpoint/2010/main" val="2111180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4849"/>
            <a:ext cx="10515600" cy="1325563"/>
          </a:xfrm>
        </p:spPr>
        <p:txBody>
          <a:bodyPr/>
          <a:lstStyle/>
          <a:p>
            <a:pPr algn="ctr"/>
            <a:r>
              <a:rPr lang="en-US" dirty="0">
                <a:solidFill>
                  <a:schemeClr val="bg1"/>
                </a:solidFill>
              </a:rPr>
              <a:t>T</a:t>
            </a:r>
            <a:r>
              <a:rPr lang="en-US" dirty="0" smtClean="0">
                <a:solidFill>
                  <a:schemeClr val="bg1"/>
                </a:solidFill>
              </a:rPr>
              <a:t>he Father of Israel</a:t>
            </a:r>
            <a:endParaRPr lang="en-SG" dirty="0">
              <a:solidFill>
                <a:schemeClr val="bg1"/>
              </a:solidFill>
            </a:endParaRPr>
          </a:p>
        </p:txBody>
      </p:sp>
      <p:sp>
        <p:nvSpPr>
          <p:cNvPr id="3" name="Content Placeholder 2"/>
          <p:cNvSpPr>
            <a:spLocks noGrp="1"/>
          </p:cNvSpPr>
          <p:nvPr>
            <p:ph idx="1"/>
          </p:nvPr>
        </p:nvSpPr>
        <p:spPr>
          <a:xfrm>
            <a:off x="1792847" y="2230412"/>
            <a:ext cx="8497374" cy="2416494"/>
          </a:xfrm>
        </p:spPr>
        <p:txBody>
          <a:bodyPr>
            <a:noAutofit/>
          </a:bodyPr>
          <a:lstStyle/>
          <a:p>
            <a:pPr marL="0" indent="0" algn="ctr">
              <a:buNone/>
            </a:pPr>
            <a:r>
              <a:rPr lang="en-US" sz="3200" dirty="0" smtClean="0">
                <a:solidFill>
                  <a:schemeClr val="bg1"/>
                </a:solidFill>
              </a:rPr>
              <a:t> </a:t>
            </a:r>
            <a:r>
              <a:rPr lang="en-SG" sz="3200" i="1" dirty="0" smtClean="0">
                <a:solidFill>
                  <a:schemeClr val="bg1"/>
                </a:solidFill>
              </a:rPr>
              <a:t> </a:t>
            </a:r>
            <a:r>
              <a:rPr lang="en-SG" sz="3200" i="1" dirty="0">
                <a:solidFill>
                  <a:schemeClr val="bg1"/>
                </a:solidFill>
              </a:rPr>
              <a:t>You yourselves have seen what I did to Egypt, and how I carried you on eagles’ wings and brought you to myself</a:t>
            </a:r>
            <a:r>
              <a:rPr lang="en-SG" sz="3200" i="1">
                <a:solidFill>
                  <a:schemeClr val="bg1"/>
                </a:solidFill>
              </a:rPr>
              <a:t>. </a:t>
            </a:r>
            <a:r>
              <a:rPr lang="en-SG" sz="3200" i="1" smtClean="0">
                <a:solidFill>
                  <a:schemeClr val="bg1"/>
                </a:solidFill>
              </a:rPr>
              <a:t> (</a:t>
            </a:r>
            <a:r>
              <a:rPr lang="en-SG" sz="3200" i="1" dirty="0">
                <a:solidFill>
                  <a:schemeClr val="bg1"/>
                </a:solidFill>
              </a:rPr>
              <a:t>Ex </a:t>
            </a:r>
            <a:r>
              <a:rPr lang="en-SG" sz="3200" i="1" dirty="0" smtClean="0">
                <a:solidFill>
                  <a:schemeClr val="bg1"/>
                </a:solidFill>
              </a:rPr>
              <a:t>19:4</a:t>
            </a:r>
            <a:r>
              <a:rPr lang="en-SG" sz="3200" i="1" dirty="0">
                <a:solidFill>
                  <a:schemeClr val="bg1"/>
                </a:solidFill>
              </a:rPr>
              <a:t>)</a:t>
            </a:r>
            <a:endParaRPr lang="en-SG" sz="3200" dirty="0">
              <a:solidFill>
                <a:schemeClr val="bg1"/>
              </a:solidFill>
            </a:endParaRPr>
          </a:p>
          <a:p>
            <a:pPr marL="0" indent="0" algn="ctr">
              <a:buNone/>
            </a:pPr>
            <a:r>
              <a:rPr lang="en-US" sz="3200" i="1" dirty="0" smtClean="0">
                <a:solidFill>
                  <a:schemeClr val="bg1"/>
                </a:solidFill>
              </a:rPr>
              <a:t> </a:t>
            </a:r>
            <a:endParaRPr lang="en-SG" sz="3200" dirty="0">
              <a:solidFill>
                <a:schemeClr val="bg1"/>
              </a:solidFill>
            </a:endParaRPr>
          </a:p>
          <a:p>
            <a:pPr marL="0" indent="0" algn="ctr">
              <a:buNone/>
            </a:pPr>
            <a:endParaRPr lang="en-SG" sz="3200" dirty="0">
              <a:solidFill>
                <a:schemeClr val="bg1"/>
              </a:solidFill>
            </a:endParaRPr>
          </a:p>
        </p:txBody>
      </p:sp>
    </p:spTree>
    <p:extLst>
      <p:ext uri="{BB962C8B-B14F-4D97-AF65-F5344CB8AC3E}">
        <p14:creationId xmlns:p14="http://schemas.microsoft.com/office/powerpoint/2010/main" val="1992883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229</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The Parable of the Prodigal Son</vt:lpstr>
      <vt:lpstr>Jesus Reveals the Father</vt:lpstr>
      <vt:lpstr>Jesus Reveals the Father</vt:lpstr>
      <vt:lpstr>Jesus Reveals the Father</vt:lpstr>
      <vt:lpstr>A Good and Loving Father?</vt:lpstr>
      <vt:lpstr>The Father of Israel</vt:lpstr>
      <vt:lpstr>The Father of Israel</vt:lpstr>
      <vt:lpstr>The Father of Israel</vt:lpstr>
      <vt:lpstr>The Father and the Prodigal Son</vt:lpstr>
      <vt:lpstr>Know the Lord God as Your Father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Heavenly Father</dc:title>
  <dc:creator>Thomas Chin</dc:creator>
  <cp:lastModifiedBy>Thomas Chin</cp:lastModifiedBy>
  <cp:revision>14</cp:revision>
  <dcterms:created xsi:type="dcterms:W3CDTF">2019-11-27T04:18:19Z</dcterms:created>
  <dcterms:modified xsi:type="dcterms:W3CDTF">2019-11-29T00:03:38Z</dcterms:modified>
</cp:coreProperties>
</file>