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4" r:id="rId2"/>
    <p:sldId id="265" r:id="rId3"/>
    <p:sldId id="266" r:id="rId4"/>
    <p:sldId id="267" r:id="rId5"/>
    <p:sldId id="268" r:id="rId6"/>
    <p:sldId id="269" r:id="rId7"/>
    <p:sldId id="278" r:id="rId8"/>
    <p:sldId id="279" r:id="rId9"/>
    <p:sldId id="280" r:id="rId10"/>
    <p:sldId id="274" r:id="rId11"/>
    <p:sldId id="275" r:id="rId12"/>
    <p:sldId id="276" r:id="rId13"/>
    <p:sldId id="277"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72" r:id="rId29"/>
    <p:sldId id="256" r:id="rId30"/>
    <p:sldId id="257" r:id="rId31"/>
    <p:sldId id="258" r:id="rId32"/>
    <p:sldId id="261" r:id="rId33"/>
    <p:sldId id="26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12/22/2019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12/22/2019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12/22/2019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12/22/2019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12/22/2019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blegateway.com/passage/?search=1+Corinthians+5:7-8&amp;version=NKJV#fen-NKJV-28462b" TargetMode="External"/><Relationship Id="rId2" Type="http://schemas.openxmlformats.org/officeDocument/2006/relationships/hyperlink" Target="https://www.biblegateway.com/passage/?search=1+Corinthians+5:7-8&amp;version=NKJV#fen-NKJV-28462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biblegateway.com/passage/?search=1+Peter+2:24&amp;version=NKJV#fen-NKJV-30424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biblegateway.com/passage/?search=Romans+8%3A1&amp;version=NKJV#fen-NKJV-28118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blegateway.com/passage/?search=Romans+6%3A15-23&amp;version=NKJV#fen-NKJV-28091c" TargetMode="External"/><Relationship Id="rId2" Type="http://schemas.openxmlformats.org/officeDocument/2006/relationships/hyperlink" Target="https://www.biblegateway.com/passage/?search=Romans+6%3A15-23&amp;version=NKJV#fen-NKJV-28088b"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iblegateway.com/passage/?search=Exodus+12%3A22-24&amp;version=NKJV#fen-NKJV-1840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biblegateway.com/passage/?search=Romans+5%3A6-9&amp;version=NKJV#fen-NKJV-28054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iblegateway.com/passage/?search=Colossians+2%3A10+-+15&amp;version=NKJV#fen-NKJV-29506b" TargetMode="External"/><Relationship Id="rId2" Type="http://schemas.openxmlformats.org/officeDocument/2006/relationships/hyperlink" Target="https://www.biblegateway.com/passage/?search=Colossians+2%3A10+-+15&amp;version=NKJV#fen-NKJV-29505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biblegateway.com/passage/?search=Colossians+2:10+-+15&amp;version=NKJV#fen-NKJV-29509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Exodus+12:1-14&amp;version=NKJV#fen-NKJV-1822b" TargetMode="External"/><Relationship Id="rId2" Type="http://schemas.openxmlformats.org/officeDocument/2006/relationships/hyperlink" Target="https://www.biblegateway.com/passage/?search=Exodus+12:1-14&amp;version=NKJV#fen-NKJV-1822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954A7-7407-42D5-BE91-A7C97092EFB3}"/>
              </a:ext>
            </a:extLst>
          </p:cNvPr>
          <p:cNvSpPr>
            <a:spLocks noGrp="1"/>
          </p:cNvSpPr>
          <p:nvPr>
            <p:ph type="title"/>
          </p:nvPr>
        </p:nvSpPr>
        <p:spPr/>
        <p:txBody>
          <a:bodyPr/>
          <a:lstStyle/>
          <a:p>
            <a:endParaRPr lang="en-MY"/>
          </a:p>
        </p:txBody>
      </p:sp>
      <p:pic>
        <p:nvPicPr>
          <p:cNvPr id="4" name="Picture 4" descr="Image result for sacrificial lamb pictures">
            <a:extLst>
              <a:ext uri="{FF2B5EF4-FFF2-40B4-BE49-F238E27FC236}">
                <a16:creationId xmlns:a16="http://schemas.microsoft.com/office/drawing/2014/main" id="{9420F645-E7DB-4CB6-92F4-FE1C54C69A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7777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36894E-661F-4406-A5D6-7790271B585B}"/>
              </a:ext>
            </a:extLst>
          </p:cNvPr>
          <p:cNvSpPr txBox="1"/>
          <p:nvPr/>
        </p:nvSpPr>
        <p:spPr>
          <a:xfrm>
            <a:off x="8257881" y="3059668"/>
            <a:ext cx="3120272" cy="2308324"/>
          </a:xfrm>
          <a:prstGeom prst="rect">
            <a:avLst/>
          </a:prstGeom>
          <a:noFill/>
        </p:spPr>
        <p:txBody>
          <a:bodyPr wrap="square" rtlCol="0">
            <a:spAutoFit/>
          </a:bodyPr>
          <a:lstStyle/>
          <a:p>
            <a:r>
              <a:rPr lang="en-MY" sz="4800" b="1" dirty="0"/>
              <a:t>BEHOLD </a:t>
            </a:r>
          </a:p>
          <a:p>
            <a:r>
              <a:rPr lang="en-MY" sz="4800" b="1" dirty="0"/>
              <a:t>THE LAMB</a:t>
            </a:r>
          </a:p>
          <a:p>
            <a:r>
              <a:rPr lang="en-MY" sz="2400" dirty="0"/>
              <a:t>John 1:29</a:t>
            </a:r>
          </a:p>
          <a:p>
            <a:r>
              <a:rPr lang="en-MY" sz="2400" dirty="0"/>
              <a:t>Exodus 12</a:t>
            </a:r>
          </a:p>
        </p:txBody>
      </p:sp>
    </p:spTree>
    <p:extLst>
      <p:ext uri="{BB962C8B-B14F-4D97-AF65-F5344CB8AC3E}">
        <p14:creationId xmlns:p14="http://schemas.microsoft.com/office/powerpoint/2010/main" val="248343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7919-3AB8-4719-A522-89D5F5379F87}"/>
              </a:ext>
            </a:extLst>
          </p:cNvPr>
          <p:cNvSpPr>
            <a:spLocks noGrp="1"/>
          </p:cNvSpPr>
          <p:nvPr>
            <p:ph type="title"/>
          </p:nvPr>
        </p:nvSpPr>
        <p:spPr/>
        <p:txBody>
          <a:bodyPr/>
          <a:lstStyle/>
          <a:p>
            <a:r>
              <a:rPr lang="en-MY" b="1" u="sng" dirty="0"/>
              <a:t>1.		Pardon</a:t>
            </a:r>
          </a:p>
        </p:txBody>
      </p:sp>
      <p:sp>
        <p:nvSpPr>
          <p:cNvPr id="3" name="Content Placeholder 2">
            <a:extLst>
              <a:ext uri="{FF2B5EF4-FFF2-40B4-BE49-F238E27FC236}">
                <a16:creationId xmlns:a16="http://schemas.microsoft.com/office/drawing/2014/main" id="{CB6B881B-8CF4-4881-AC8D-076084C55A08}"/>
              </a:ext>
            </a:extLst>
          </p:cNvPr>
          <p:cNvSpPr>
            <a:spLocks noGrp="1"/>
          </p:cNvSpPr>
          <p:nvPr>
            <p:ph idx="1"/>
          </p:nvPr>
        </p:nvSpPr>
        <p:spPr/>
        <p:txBody>
          <a:bodyPr/>
          <a:lstStyle/>
          <a:p>
            <a:pPr marL="0" indent="0">
              <a:buNone/>
            </a:pPr>
            <a:r>
              <a:rPr lang="en-MY" sz="3200" b="1" u="sng" dirty="0"/>
              <a:t>1 Corinthians 5:7</a:t>
            </a:r>
            <a:endParaRPr lang="en-MY" sz="3200" dirty="0"/>
          </a:p>
          <a:p>
            <a:pPr marL="0" indent="0">
              <a:buNone/>
            </a:pPr>
            <a:r>
              <a:rPr lang="en-MY" sz="3200" b="1" i="1" baseline="30000" dirty="0"/>
              <a:t>7 </a:t>
            </a:r>
            <a:r>
              <a:rPr lang="en-MY" sz="3200" i="1" dirty="0"/>
              <a:t>Therefore </a:t>
            </a:r>
            <a:r>
              <a:rPr lang="en-MY" sz="3200" i="1" baseline="30000" dirty="0"/>
              <a:t>[</a:t>
            </a:r>
            <a:r>
              <a:rPr lang="en-MY" sz="3200" i="1" u="sng" baseline="30000" dirty="0">
                <a:hlinkClick r:id="rId2" tooltip="See footnote a"/>
              </a:rPr>
              <a:t>a</a:t>
            </a:r>
            <a:r>
              <a:rPr lang="en-MY" sz="3200" i="1" baseline="30000" dirty="0"/>
              <a:t>]</a:t>
            </a:r>
            <a:r>
              <a:rPr lang="en-MY" sz="3200" i="1" dirty="0"/>
              <a:t>purge out the old leaven, that you may be a new lump, since you truly are unleavened. </a:t>
            </a:r>
            <a:r>
              <a:rPr lang="en-MY" sz="3200" b="1" i="1" u="sng" dirty="0"/>
              <a:t>For indeed Christ, our Passover, was sacrificed </a:t>
            </a:r>
            <a:r>
              <a:rPr lang="en-MY" sz="3200" b="1" i="1" u="sng" baseline="30000" dirty="0"/>
              <a:t>[</a:t>
            </a:r>
            <a:r>
              <a:rPr lang="en-MY" sz="3200" b="1" i="1" u="sng" baseline="30000" dirty="0">
                <a:hlinkClick r:id="rId3" tooltip="See footnote b"/>
              </a:rPr>
              <a:t>b</a:t>
            </a:r>
            <a:r>
              <a:rPr lang="en-MY" sz="3200" b="1" i="1" u="sng" baseline="30000" dirty="0"/>
              <a:t>]</a:t>
            </a:r>
            <a:r>
              <a:rPr lang="en-MY" sz="3200" b="1" i="1" u="sng" dirty="0"/>
              <a:t>for us.</a:t>
            </a:r>
            <a:endParaRPr lang="en-MY" sz="3200" dirty="0"/>
          </a:p>
          <a:p>
            <a:endParaRPr lang="en-MY" dirty="0"/>
          </a:p>
        </p:txBody>
      </p:sp>
    </p:spTree>
    <p:extLst>
      <p:ext uri="{BB962C8B-B14F-4D97-AF65-F5344CB8AC3E}">
        <p14:creationId xmlns:p14="http://schemas.microsoft.com/office/powerpoint/2010/main" val="86753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DA3C-692A-4D9F-999C-B103D141C71D}"/>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F7D9A1C9-1A73-4275-9672-BD9D3C44CD3E}"/>
              </a:ext>
            </a:extLst>
          </p:cNvPr>
          <p:cNvSpPr>
            <a:spLocks noGrp="1"/>
          </p:cNvSpPr>
          <p:nvPr>
            <p:ph idx="1"/>
          </p:nvPr>
        </p:nvSpPr>
        <p:spPr/>
        <p:txBody>
          <a:bodyPr/>
          <a:lstStyle/>
          <a:p>
            <a:pPr marL="0" indent="0">
              <a:buNone/>
            </a:pPr>
            <a:r>
              <a:rPr lang="en-MY" sz="3200" b="1" u="sng" dirty="0"/>
              <a:t>1 Peter 2:4</a:t>
            </a:r>
            <a:endParaRPr lang="en-MY" sz="3200" dirty="0"/>
          </a:p>
          <a:p>
            <a:pPr marL="0" indent="0">
              <a:buNone/>
            </a:pPr>
            <a:r>
              <a:rPr lang="en-MY" sz="3200" b="1" i="1" u="sng" baseline="30000" dirty="0"/>
              <a:t>24 </a:t>
            </a:r>
            <a:r>
              <a:rPr lang="en-MY" sz="3200" b="1" i="1" u="sng" dirty="0"/>
              <a:t>who Himself bore our sins in His own body on the tree</a:t>
            </a:r>
            <a:r>
              <a:rPr lang="en-MY" sz="3200" i="1" dirty="0"/>
              <a:t>, that we, having died to sins, might live for righteousness—by whose </a:t>
            </a:r>
            <a:r>
              <a:rPr lang="en-MY" sz="3200" i="1" baseline="30000" dirty="0"/>
              <a:t>[</a:t>
            </a:r>
            <a:r>
              <a:rPr lang="en-MY" sz="3200" i="1" u="sng" baseline="30000" dirty="0">
                <a:hlinkClick r:id="rId2" tooltip="See footnote a"/>
              </a:rPr>
              <a:t>a</a:t>
            </a:r>
            <a:r>
              <a:rPr lang="en-MY" sz="3200" i="1" baseline="30000" dirty="0"/>
              <a:t>]</a:t>
            </a:r>
            <a:r>
              <a:rPr lang="en-MY" sz="3200" i="1" dirty="0"/>
              <a:t>stripes you were healed.</a:t>
            </a:r>
            <a:endParaRPr lang="en-MY" sz="3200" dirty="0"/>
          </a:p>
          <a:p>
            <a:endParaRPr lang="en-MY" dirty="0"/>
          </a:p>
        </p:txBody>
      </p:sp>
    </p:spTree>
    <p:extLst>
      <p:ext uri="{BB962C8B-B14F-4D97-AF65-F5344CB8AC3E}">
        <p14:creationId xmlns:p14="http://schemas.microsoft.com/office/powerpoint/2010/main" val="1109945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3344-713A-41EE-99F6-3B8566CA8919}"/>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C703081A-FF0E-49FF-BD6A-5A1B89D92BF9}"/>
              </a:ext>
            </a:extLst>
          </p:cNvPr>
          <p:cNvSpPr>
            <a:spLocks noGrp="1"/>
          </p:cNvSpPr>
          <p:nvPr>
            <p:ph idx="1"/>
          </p:nvPr>
        </p:nvSpPr>
        <p:spPr/>
        <p:txBody>
          <a:bodyPr/>
          <a:lstStyle/>
          <a:p>
            <a:pPr marL="0" indent="0">
              <a:buNone/>
            </a:pPr>
            <a:r>
              <a:rPr lang="en-MY" sz="3200" b="1" u="sng" dirty="0"/>
              <a:t>Hebrews 9:22 (ESV)</a:t>
            </a:r>
            <a:endParaRPr lang="en-MY" sz="3200" dirty="0"/>
          </a:p>
          <a:p>
            <a:pPr marL="0" indent="0">
              <a:buNone/>
            </a:pPr>
            <a:r>
              <a:rPr lang="en-MY" sz="3200" b="1" i="1" baseline="30000" dirty="0"/>
              <a:t>22 </a:t>
            </a:r>
            <a:r>
              <a:rPr lang="en-MY" sz="3200" i="1" dirty="0"/>
              <a:t>Indeed, under the law almost everything is purified with blood, </a:t>
            </a:r>
            <a:r>
              <a:rPr lang="en-MY" sz="3200" b="1" i="1" u="sng" dirty="0"/>
              <a:t>and without the shedding of blood there is no forgiveness of sins.</a:t>
            </a:r>
            <a:endParaRPr lang="en-MY" sz="3200" dirty="0"/>
          </a:p>
          <a:p>
            <a:endParaRPr lang="en-MY" dirty="0"/>
          </a:p>
        </p:txBody>
      </p:sp>
    </p:spTree>
    <p:extLst>
      <p:ext uri="{BB962C8B-B14F-4D97-AF65-F5344CB8AC3E}">
        <p14:creationId xmlns:p14="http://schemas.microsoft.com/office/powerpoint/2010/main" val="2475852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01BB-A2EE-42DD-91D3-E45C3BD1745E}"/>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725E8FC8-FE34-42D6-A4B4-7FCE4DBDF6EF}"/>
              </a:ext>
            </a:extLst>
          </p:cNvPr>
          <p:cNvSpPr>
            <a:spLocks noGrp="1"/>
          </p:cNvSpPr>
          <p:nvPr>
            <p:ph idx="1"/>
          </p:nvPr>
        </p:nvSpPr>
        <p:spPr>
          <a:xfrm>
            <a:off x="1104293" y="2071771"/>
            <a:ext cx="8946541" cy="4195481"/>
          </a:xfrm>
        </p:spPr>
        <p:txBody>
          <a:bodyPr/>
          <a:lstStyle/>
          <a:p>
            <a:pPr marL="0" indent="0">
              <a:buNone/>
            </a:pPr>
            <a:r>
              <a:rPr lang="en-MY" sz="3200" b="1" u="sng" dirty="0"/>
              <a:t>Revelation 13:8</a:t>
            </a:r>
            <a:endParaRPr lang="en-MY" sz="3200" dirty="0"/>
          </a:p>
          <a:p>
            <a:pPr marL="0" indent="0">
              <a:buNone/>
            </a:pPr>
            <a:r>
              <a:rPr lang="en-MY" sz="3200" b="1" i="1" baseline="30000" dirty="0"/>
              <a:t>8 </a:t>
            </a:r>
            <a:r>
              <a:rPr lang="en-MY" sz="3200" i="1" dirty="0"/>
              <a:t>All who dwell on the earth will worship him, whose names have not been written in the Book of Life of </a:t>
            </a:r>
            <a:r>
              <a:rPr lang="en-MY" sz="3200" b="1" i="1" u="sng" dirty="0"/>
              <a:t>the Lamb slain from the foundation of the world.</a:t>
            </a:r>
            <a:endParaRPr lang="en-MY" sz="3200" dirty="0"/>
          </a:p>
          <a:p>
            <a:endParaRPr lang="en-MY" dirty="0"/>
          </a:p>
        </p:txBody>
      </p:sp>
    </p:spTree>
    <p:extLst>
      <p:ext uri="{BB962C8B-B14F-4D97-AF65-F5344CB8AC3E}">
        <p14:creationId xmlns:p14="http://schemas.microsoft.com/office/powerpoint/2010/main" val="2957179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A4C73-2F59-402D-86B3-BC4C10346A7E}"/>
              </a:ext>
            </a:extLst>
          </p:cNvPr>
          <p:cNvSpPr>
            <a:spLocks noGrp="1"/>
          </p:cNvSpPr>
          <p:nvPr>
            <p:ph type="title"/>
          </p:nvPr>
        </p:nvSpPr>
        <p:spPr/>
        <p:txBody>
          <a:bodyPr/>
          <a:lstStyle/>
          <a:p>
            <a:r>
              <a:rPr lang="en-MY" b="1" u="sng" dirty="0"/>
              <a:t>2. Preface</a:t>
            </a:r>
          </a:p>
        </p:txBody>
      </p:sp>
      <p:sp>
        <p:nvSpPr>
          <p:cNvPr id="3" name="Content Placeholder 2">
            <a:extLst>
              <a:ext uri="{FF2B5EF4-FFF2-40B4-BE49-F238E27FC236}">
                <a16:creationId xmlns:a16="http://schemas.microsoft.com/office/drawing/2014/main" id="{E30C7FB7-57B7-4E25-9B3E-B63C569A72ED}"/>
              </a:ext>
            </a:extLst>
          </p:cNvPr>
          <p:cNvSpPr>
            <a:spLocks noGrp="1"/>
          </p:cNvSpPr>
          <p:nvPr>
            <p:ph idx="1"/>
          </p:nvPr>
        </p:nvSpPr>
        <p:spPr/>
        <p:txBody>
          <a:bodyPr/>
          <a:lstStyle/>
          <a:p>
            <a:pPr marL="0" indent="0">
              <a:buNone/>
            </a:pPr>
            <a:r>
              <a:rPr lang="en-MY" sz="3200" b="1" u="sng" dirty="0"/>
              <a:t>Exodus 12:1-2</a:t>
            </a:r>
            <a:endParaRPr lang="en-MY" sz="3200" dirty="0"/>
          </a:p>
          <a:p>
            <a:pPr marL="0" indent="0">
              <a:buNone/>
            </a:pPr>
            <a:r>
              <a:rPr lang="en-MY" sz="3200" i="1" dirty="0"/>
              <a:t>Now the </a:t>
            </a:r>
            <a:r>
              <a:rPr lang="en-MY" sz="3200" i="1" cap="small" dirty="0"/>
              <a:t>Lord</a:t>
            </a:r>
            <a:r>
              <a:rPr lang="en-MY" sz="3200" i="1" dirty="0"/>
              <a:t> spoke to Moses and Aaron in the land of Egypt, saying, </a:t>
            </a:r>
            <a:r>
              <a:rPr lang="en-MY" sz="3200" b="1" i="1" baseline="30000" dirty="0"/>
              <a:t>2 </a:t>
            </a:r>
            <a:r>
              <a:rPr lang="en-MY" sz="3200" i="1" dirty="0"/>
              <a:t>“</a:t>
            </a:r>
            <a:r>
              <a:rPr lang="en-MY" sz="3200" b="1" i="1" dirty="0"/>
              <a:t>This month shall be your </a:t>
            </a:r>
            <a:r>
              <a:rPr lang="en-MY" sz="3200" b="1" i="1" u="sng" dirty="0"/>
              <a:t>beginning</a:t>
            </a:r>
            <a:r>
              <a:rPr lang="en-MY" sz="3200" b="1" i="1" dirty="0"/>
              <a:t> of months</a:t>
            </a:r>
            <a:r>
              <a:rPr lang="en-MY" sz="3200" i="1" dirty="0"/>
              <a:t>; it shall be the first month of the year to you. </a:t>
            </a:r>
            <a:endParaRPr lang="en-MY" sz="3200" dirty="0"/>
          </a:p>
          <a:p>
            <a:pPr marL="0" indent="0">
              <a:buNone/>
            </a:pPr>
            <a:endParaRPr lang="en-MY" dirty="0"/>
          </a:p>
        </p:txBody>
      </p:sp>
    </p:spTree>
    <p:extLst>
      <p:ext uri="{BB962C8B-B14F-4D97-AF65-F5344CB8AC3E}">
        <p14:creationId xmlns:p14="http://schemas.microsoft.com/office/powerpoint/2010/main" val="3989886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F5EA-7889-409B-9BF7-D803E7B3E89B}"/>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F36A046C-E5E9-40D3-AB62-E40411A37FE3}"/>
              </a:ext>
            </a:extLst>
          </p:cNvPr>
          <p:cNvSpPr>
            <a:spLocks noGrp="1"/>
          </p:cNvSpPr>
          <p:nvPr>
            <p:ph idx="1"/>
          </p:nvPr>
        </p:nvSpPr>
        <p:spPr/>
        <p:txBody>
          <a:bodyPr/>
          <a:lstStyle/>
          <a:p>
            <a:pPr marL="0" indent="0">
              <a:buNone/>
            </a:pPr>
            <a:r>
              <a:rPr lang="en-MY" sz="3200" b="1" u="sng" dirty="0"/>
              <a:t>2 Corinthians 5:17</a:t>
            </a:r>
            <a:endParaRPr lang="en-MY" sz="3200" dirty="0"/>
          </a:p>
          <a:p>
            <a:pPr marL="0" indent="0">
              <a:buNone/>
            </a:pPr>
            <a:r>
              <a:rPr lang="en-MY" sz="3200" b="1" i="1" baseline="30000" dirty="0"/>
              <a:t>17 </a:t>
            </a:r>
            <a:r>
              <a:rPr lang="en-MY" sz="3200" i="1" dirty="0"/>
              <a:t>Therefore, if anyone is in Christ, he is a new creation; old things have passed away; behold, all things have become new.</a:t>
            </a:r>
            <a:endParaRPr lang="en-MY" sz="3200" dirty="0"/>
          </a:p>
          <a:p>
            <a:endParaRPr lang="en-MY" dirty="0"/>
          </a:p>
        </p:txBody>
      </p:sp>
    </p:spTree>
    <p:extLst>
      <p:ext uri="{BB962C8B-B14F-4D97-AF65-F5344CB8AC3E}">
        <p14:creationId xmlns:p14="http://schemas.microsoft.com/office/powerpoint/2010/main" val="222669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9DD1-CB96-437B-8D37-CD1F74F6F34A}"/>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54545474-6FF2-4C10-B358-B954CBE06431}"/>
              </a:ext>
            </a:extLst>
          </p:cNvPr>
          <p:cNvSpPr>
            <a:spLocks noGrp="1"/>
          </p:cNvSpPr>
          <p:nvPr>
            <p:ph idx="1"/>
          </p:nvPr>
        </p:nvSpPr>
        <p:spPr/>
        <p:txBody>
          <a:bodyPr/>
          <a:lstStyle/>
          <a:p>
            <a:pPr marL="0" indent="0">
              <a:buNone/>
            </a:pPr>
            <a:r>
              <a:rPr lang="en-MY" sz="3200" b="1" u="sng" dirty="0"/>
              <a:t>Romans 8:1</a:t>
            </a:r>
            <a:endParaRPr lang="en-MY" sz="3200" dirty="0"/>
          </a:p>
          <a:p>
            <a:pPr marL="0" indent="0">
              <a:buNone/>
            </a:pPr>
            <a:r>
              <a:rPr lang="en-MY" sz="3200" i="1" dirty="0"/>
              <a:t>There is therefore now no condemnation to those who are in Christ Jesus, who</a:t>
            </a:r>
            <a:r>
              <a:rPr lang="en-MY" sz="3200" i="1" baseline="30000" dirty="0"/>
              <a:t>[</a:t>
            </a:r>
            <a:r>
              <a:rPr lang="en-MY" sz="3200" i="1" u="sng" baseline="30000" dirty="0">
                <a:hlinkClick r:id="rId2" tooltip="See footnote a"/>
              </a:rPr>
              <a:t>a</a:t>
            </a:r>
            <a:r>
              <a:rPr lang="en-MY" sz="3200" i="1" baseline="30000" dirty="0"/>
              <a:t>]</a:t>
            </a:r>
            <a:r>
              <a:rPr lang="en-MY" sz="3200" i="1" dirty="0"/>
              <a:t> do not walk according to the flesh, but according to the Spirit.</a:t>
            </a:r>
            <a:endParaRPr lang="en-MY" sz="3200" dirty="0"/>
          </a:p>
          <a:p>
            <a:endParaRPr lang="en-MY" dirty="0"/>
          </a:p>
        </p:txBody>
      </p:sp>
    </p:spTree>
    <p:extLst>
      <p:ext uri="{BB962C8B-B14F-4D97-AF65-F5344CB8AC3E}">
        <p14:creationId xmlns:p14="http://schemas.microsoft.com/office/powerpoint/2010/main" val="2042786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5E70A-479F-48F7-B68F-814B5FD40A3D}"/>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AC099CB3-85A8-4B45-9270-E5F58926EC45}"/>
              </a:ext>
            </a:extLst>
          </p:cNvPr>
          <p:cNvSpPr>
            <a:spLocks noGrp="1"/>
          </p:cNvSpPr>
          <p:nvPr>
            <p:ph idx="1"/>
          </p:nvPr>
        </p:nvSpPr>
        <p:spPr>
          <a:xfrm>
            <a:off x="1103312" y="452718"/>
            <a:ext cx="8946541" cy="6405282"/>
          </a:xfrm>
        </p:spPr>
        <p:txBody>
          <a:bodyPr>
            <a:normAutofit fontScale="92500" lnSpcReduction="10000"/>
          </a:bodyPr>
          <a:lstStyle/>
          <a:p>
            <a:pPr marL="0" indent="0">
              <a:buNone/>
            </a:pPr>
            <a:r>
              <a:rPr lang="en-MY" sz="3200" b="1" u="sng" dirty="0"/>
              <a:t>Romans 6:19-22</a:t>
            </a:r>
            <a:endParaRPr lang="en-MY" sz="3200" dirty="0"/>
          </a:p>
          <a:p>
            <a:pPr marL="0" indent="0">
              <a:buNone/>
            </a:pPr>
            <a:r>
              <a:rPr lang="en-MY" sz="3200" i="1" dirty="0"/>
              <a:t>For just as you presented your members as slaves of uncleanness, and of lawlessness leading to more lawlessness</a:t>
            </a:r>
            <a:r>
              <a:rPr lang="en-MY" sz="3200" b="1" i="1" dirty="0"/>
              <a:t>, so now present your members </a:t>
            </a:r>
            <a:r>
              <a:rPr lang="en-MY" sz="3200" b="1" i="1" u="sng" dirty="0"/>
              <a:t>as slaves of righteousness</a:t>
            </a:r>
            <a:r>
              <a:rPr lang="en-MY" sz="3200" b="1" i="1" dirty="0"/>
              <a:t> </a:t>
            </a:r>
            <a:r>
              <a:rPr lang="en-MY" sz="3200" b="1" i="1" baseline="30000" dirty="0"/>
              <a:t>[</a:t>
            </a:r>
            <a:r>
              <a:rPr lang="en-MY" sz="3200" b="1" i="1" u="sng" baseline="30000" dirty="0">
                <a:hlinkClick r:id="rId2" tooltip="See footnote b"/>
              </a:rPr>
              <a:t>b</a:t>
            </a:r>
            <a:r>
              <a:rPr lang="en-MY" sz="3200" b="1" i="1" baseline="30000" dirty="0"/>
              <a:t>]</a:t>
            </a:r>
            <a:r>
              <a:rPr lang="en-MY" sz="3200" b="1" i="1" dirty="0"/>
              <a:t>for holiness.</a:t>
            </a:r>
            <a:endParaRPr lang="en-MY" sz="3200" dirty="0"/>
          </a:p>
          <a:p>
            <a:pPr marL="0" indent="0">
              <a:buNone/>
            </a:pPr>
            <a:r>
              <a:rPr lang="en-MY" sz="3200" b="1" i="1" baseline="30000" dirty="0"/>
              <a:t>20 </a:t>
            </a:r>
            <a:r>
              <a:rPr lang="en-MY" sz="3200" b="1" i="1" dirty="0"/>
              <a:t>For when you were </a:t>
            </a:r>
            <a:r>
              <a:rPr lang="en-MY" sz="3200" b="1" i="1" u="sng" dirty="0"/>
              <a:t>slaves of sin</a:t>
            </a:r>
            <a:r>
              <a:rPr lang="en-MY" sz="3200" i="1" dirty="0"/>
              <a:t>, you were free in regard to righteousness. </a:t>
            </a:r>
            <a:r>
              <a:rPr lang="en-MY" sz="3200" b="1" i="1" baseline="30000" dirty="0"/>
              <a:t>21 </a:t>
            </a:r>
            <a:r>
              <a:rPr lang="en-MY" sz="3200" i="1" dirty="0"/>
              <a:t>What fruit did you have then in the things of which you are now ashamed? For the end of those things is death</a:t>
            </a:r>
            <a:r>
              <a:rPr lang="en-MY" sz="3200" b="1" i="1" dirty="0"/>
              <a:t>. </a:t>
            </a:r>
            <a:r>
              <a:rPr lang="en-MY" sz="3200" b="1" i="1" baseline="30000" dirty="0"/>
              <a:t>22 </a:t>
            </a:r>
            <a:r>
              <a:rPr lang="en-MY" sz="3200" b="1" i="1" dirty="0"/>
              <a:t>But now having been set free from sin, and having become </a:t>
            </a:r>
            <a:r>
              <a:rPr lang="en-MY" sz="3200" b="1" i="1" u="sng" dirty="0"/>
              <a:t>slaves of God</a:t>
            </a:r>
            <a:r>
              <a:rPr lang="en-MY" sz="3200" b="1" i="1" dirty="0"/>
              <a:t>, you have your fruit </a:t>
            </a:r>
            <a:r>
              <a:rPr lang="en-MY" sz="3200" b="1" i="1" baseline="30000" dirty="0"/>
              <a:t>[</a:t>
            </a:r>
            <a:r>
              <a:rPr lang="en-MY" sz="3200" b="1" i="1" u="sng" baseline="30000" dirty="0">
                <a:hlinkClick r:id="rId3" tooltip="See footnote c"/>
              </a:rPr>
              <a:t>c</a:t>
            </a:r>
            <a:r>
              <a:rPr lang="en-MY" sz="3200" b="1" i="1" baseline="30000" dirty="0"/>
              <a:t>]</a:t>
            </a:r>
            <a:r>
              <a:rPr lang="en-MY" sz="3200" b="1" i="1" dirty="0"/>
              <a:t>to holiness, and the end, everlasting life. </a:t>
            </a:r>
            <a:endParaRPr lang="en-MY" sz="3200" dirty="0"/>
          </a:p>
          <a:p>
            <a:endParaRPr lang="en-MY" dirty="0"/>
          </a:p>
        </p:txBody>
      </p:sp>
    </p:spTree>
    <p:extLst>
      <p:ext uri="{BB962C8B-B14F-4D97-AF65-F5344CB8AC3E}">
        <p14:creationId xmlns:p14="http://schemas.microsoft.com/office/powerpoint/2010/main" val="3325806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5871-7F78-4B19-AE94-41B7003CE7C0}"/>
              </a:ext>
            </a:extLst>
          </p:cNvPr>
          <p:cNvSpPr>
            <a:spLocks noGrp="1"/>
          </p:cNvSpPr>
          <p:nvPr>
            <p:ph type="title"/>
          </p:nvPr>
        </p:nvSpPr>
        <p:spPr/>
        <p:txBody>
          <a:bodyPr/>
          <a:lstStyle/>
          <a:p>
            <a:r>
              <a:rPr lang="en-MY" b="1" u="sng" dirty="0"/>
              <a:t>3. Protection </a:t>
            </a:r>
          </a:p>
        </p:txBody>
      </p:sp>
      <p:sp>
        <p:nvSpPr>
          <p:cNvPr id="3" name="Content Placeholder 2">
            <a:extLst>
              <a:ext uri="{FF2B5EF4-FFF2-40B4-BE49-F238E27FC236}">
                <a16:creationId xmlns:a16="http://schemas.microsoft.com/office/drawing/2014/main" id="{496606AB-CA55-43E7-8ABA-7F875D69A1AF}"/>
              </a:ext>
            </a:extLst>
          </p:cNvPr>
          <p:cNvSpPr>
            <a:spLocks noGrp="1"/>
          </p:cNvSpPr>
          <p:nvPr>
            <p:ph idx="1"/>
          </p:nvPr>
        </p:nvSpPr>
        <p:spPr>
          <a:xfrm>
            <a:off x="1103312" y="1366887"/>
            <a:ext cx="8946541" cy="5491113"/>
          </a:xfrm>
        </p:spPr>
        <p:txBody>
          <a:bodyPr>
            <a:normAutofit/>
          </a:bodyPr>
          <a:lstStyle/>
          <a:p>
            <a:pPr marL="0" indent="0">
              <a:buNone/>
            </a:pPr>
            <a:r>
              <a:rPr lang="en-MY" sz="2800" b="1" u="sng" dirty="0"/>
              <a:t>Exodus 12:22-24</a:t>
            </a:r>
            <a:endParaRPr lang="en-MY" sz="2800" dirty="0"/>
          </a:p>
          <a:p>
            <a:pPr marL="0" indent="0">
              <a:buNone/>
            </a:pPr>
            <a:r>
              <a:rPr lang="en-MY" sz="2800" b="1" i="1" baseline="30000" dirty="0"/>
              <a:t>22 </a:t>
            </a:r>
            <a:r>
              <a:rPr lang="en-MY" sz="2800" i="1" dirty="0"/>
              <a:t>And you shall take a bunch of hyssop, dip it in the blood that is in the basin, and strike the lintel and the two doorposts with the blood that is in the basin. And none of you shall go out of the door of his house until morning. </a:t>
            </a:r>
            <a:r>
              <a:rPr lang="en-MY" sz="2800" b="1" i="1" baseline="30000" dirty="0"/>
              <a:t>23 </a:t>
            </a:r>
            <a:r>
              <a:rPr lang="en-MY" sz="2800" i="1" dirty="0"/>
              <a:t>For the </a:t>
            </a:r>
            <a:r>
              <a:rPr lang="en-MY" sz="2800" i="1" cap="small" dirty="0"/>
              <a:t>Lord</a:t>
            </a:r>
            <a:r>
              <a:rPr lang="en-MY" sz="2800" i="1" dirty="0"/>
              <a:t> will pass through to strike the Egyptians; and when He sees the blood on the </a:t>
            </a:r>
            <a:r>
              <a:rPr lang="en-MY" sz="2800" i="1" baseline="30000" dirty="0"/>
              <a:t>[</a:t>
            </a:r>
            <a:r>
              <a:rPr lang="en-MY" sz="2800" i="1" u="sng" baseline="30000" dirty="0">
                <a:hlinkClick r:id="rId2" tooltip="See footnote a"/>
              </a:rPr>
              <a:t>a</a:t>
            </a:r>
            <a:r>
              <a:rPr lang="en-MY" sz="2800" i="1" baseline="30000" dirty="0"/>
              <a:t>]</a:t>
            </a:r>
            <a:r>
              <a:rPr lang="en-MY" sz="2800" i="1" dirty="0"/>
              <a:t>lintel and on the two doorposts, </a:t>
            </a:r>
            <a:r>
              <a:rPr lang="en-MY" sz="2800" b="1" i="1" u="sng" dirty="0"/>
              <a:t>the </a:t>
            </a:r>
            <a:r>
              <a:rPr lang="en-MY" sz="2800" b="1" i="1" u="sng" cap="small" dirty="0"/>
              <a:t>Lord</a:t>
            </a:r>
            <a:r>
              <a:rPr lang="en-MY" sz="2800" b="1" i="1" u="sng" dirty="0"/>
              <a:t> will pass over the door and not allow the destroyer to come into your houses to strike you. </a:t>
            </a:r>
            <a:r>
              <a:rPr lang="en-MY" sz="2800" b="1" i="1" baseline="30000" dirty="0"/>
              <a:t>24 </a:t>
            </a:r>
            <a:r>
              <a:rPr lang="en-MY" sz="2800" i="1" dirty="0"/>
              <a:t>And you shall observe this thing as an ordinance for you and your sons forever.</a:t>
            </a:r>
            <a:endParaRPr lang="en-MY" sz="2800" dirty="0"/>
          </a:p>
          <a:p>
            <a:endParaRPr lang="en-MY" dirty="0"/>
          </a:p>
        </p:txBody>
      </p:sp>
    </p:spTree>
    <p:extLst>
      <p:ext uri="{BB962C8B-B14F-4D97-AF65-F5344CB8AC3E}">
        <p14:creationId xmlns:p14="http://schemas.microsoft.com/office/powerpoint/2010/main" val="1129375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5E6FB-0885-4736-B7AE-C81CB6650233}"/>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401C54FC-C95C-43A3-9831-E8F8FE3C79B6}"/>
              </a:ext>
            </a:extLst>
          </p:cNvPr>
          <p:cNvSpPr>
            <a:spLocks noGrp="1"/>
          </p:cNvSpPr>
          <p:nvPr>
            <p:ph idx="1"/>
          </p:nvPr>
        </p:nvSpPr>
        <p:spPr/>
        <p:txBody>
          <a:bodyPr>
            <a:normAutofit lnSpcReduction="10000"/>
          </a:bodyPr>
          <a:lstStyle/>
          <a:p>
            <a:pPr marL="0" indent="0">
              <a:buNone/>
            </a:pPr>
            <a:r>
              <a:rPr lang="en-MY" sz="3200" b="1" u="sng" dirty="0"/>
              <a:t>Romans 5:5, 8-9</a:t>
            </a:r>
            <a:endParaRPr lang="en-MY" sz="3200" dirty="0"/>
          </a:p>
          <a:p>
            <a:pPr marL="0" indent="0">
              <a:buNone/>
            </a:pPr>
            <a:r>
              <a:rPr lang="en-MY" sz="3200" b="1" i="1" baseline="30000" dirty="0"/>
              <a:t>6 </a:t>
            </a:r>
            <a:r>
              <a:rPr lang="en-MY" sz="3200" i="1" dirty="0"/>
              <a:t>For when we were still without strength, </a:t>
            </a:r>
            <a:r>
              <a:rPr lang="en-MY" sz="3200" i="1" baseline="30000" dirty="0"/>
              <a:t>[</a:t>
            </a:r>
            <a:r>
              <a:rPr lang="en-MY" sz="3200" i="1" u="sng" baseline="30000" dirty="0">
                <a:hlinkClick r:id="rId2" tooltip="See footnote a"/>
              </a:rPr>
              <a:t>a</a:t>
            </a:r>
            <a:r>
              <a:rPr lang="en-MY" sz="3200" i="1" baseline="30000" dirty="0"/>
              <a:t>]</a:t>
            </a:r>
            <a:r>
              <a:rPr lang="en-MY" sz="3200" i="1" dirty="0"/>
              <a:t>in due time Christ died for the ungodly………….</a:t>
            </a:r>
            <a:r>
              <a:rPr lang="en-MY" sz="3200" b="1" i="1" baseline="30000" dirty="0"/>
              <a:t> 8 </a:t>
            </a:r>
            <a:r>
              <a:rPr lang="en-MY" sz="3200" i="1" dirty="0"/>
              <a:t>But God demonstrates His own love toward us, in that while we were still sinners, Christ died for us. </a:t>
            </a:r>
            <a:r>
              <a:rPr lang="en-MY" sz="3200" b="1" i="1" baseline="30000" dirty="0"/>
              <a:t>9 </a:t>
            </a:r>
            <a:r>
              <a:rPr lang="en-MY" sz="3200" i="1" dirty="0"/>
              <a:t>Much more then, </a:t>
            </a:r>
            <a:r>
              <a:rPr lang="en-MY" sz="3200" b="1" i="1" u="sng" dirty="0"/>
              <a:t>having now been justified by His blood, we shall be saved from wrath through Him.</a:t>
            </a:r>
            <a:endParaRPr lang="en-MY" sz="3200" dirty="0"/>
          </a:p>
          <a:p>
            <a:endParaRPr lang="en-MY" dirty="0"/>
          </a:p>
        </p:txBody>
      </p:sp>
    </p:spTree>
    <p:extLst>
      <p:ext uri="{BB962C8B-B14F-4D97-AF65-F5344CB8AC3E}">
        <p14:creationId xmlns:p14="http://schemas.microsoft.com/office/powerpoint/2010/main" val="84382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0EBF-1FF8-4181-ACD9-09D08BD4DDED}"/>
              </a:ext>
            </a:extLst>
          </p:cNvPr>
          <p:cNvSpPr>
            <a:spLocks noGrp="1"/>
          </p:cNvSpPr>
          <p:nvPr>
            <p:ph type="title"/>
          </p:nvPr>
        </p:nvSpPr>
        <p:spPr/>
        <p:txBody>
          <a:bodyPr/>
          <a:lstStyle/>
          <a:p>
            <a:endParaRPr lang="en-MY" dirty="0"/>
          </a:p>
        </p:txBody>
      </p:sp>
      <p:pic>
        <p:nvPicPr>
          <p:cNvPr id="4100" name="Picture 4" descr="Image result for sacrificial lamb pictures">
            <a:extLst>
              <a:ext uri="{FF2B5EF4-FFF2-40B4-BE49-F238E27FC236}">
                <a16:creationId xmlns:a16="http://schemas.microsoft.com/office/drawing/2014/main" id="{6B9066FF-99D0-4A97-A2A6-A61F53E934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4910" y="-94268"/>
            <a:ext cx="9898146" cy="69522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F41D4D-0335-414A-9428-4114D5CE9CBA}"/>
              </a:ext>
            </a:extLst>
          </p:cNvPr>
          <p:cNvSpPr txBox="1"/>
          <p:nvPr/>
        </p:nvSpPr>
        <p:spPr>
          <a:xfrm>
            <a:off x="2064470" y="4166647"/>
            <a:ext cx="8663233" cy="2831544"/>
          </a:xfrm>
          <a:prstGeom prst="rect">
            <a:avLst/>
          </a:prstGeom>
          <a:noFill/>
        </p:spPr>
        <p:txBody>
          <a:bodyPr wrap="square" rtlCol="0">
            <a:spAutoFit/>
          </a:bodyPr>
          <a:lstStyle/>
          <a:p>
            <a:r>
              <a:rPr lang="en-MY" sz="3200" b="1" u="sng" dirty="0"/>
              <a:t>John 1:29</a:t>
            </a:r>
            <a:endParaRPr lang="en-MY" sz="3200" dirty="0"/>
          </a:p>
          <a:p>
            <a:r>
              <a:rPr lang="en-MY" sz="3200" b="1" baseline="30000" dirty="0"/>
              <a:t>29 </a:t>
            </a:r>
            <a:r>
              <a:rPr lang="en-MY" sz="3200" b="1" dirty="0"/>
              <a:t>The next day John saw Jesus coming toward him, and said, “Behold! The Lamb of God who takes away the sin of the world! </a:t>
            </a:r>
          </a:p>
          <a:p>
            <a:endParaRPr lang="en-MY" dirty="0"/>
          </a:p>
        </p:txBody>
      </p:sp>
    </p:spTree>
    <p:extLst>
      <p:ext uri="{BB962C8B-B14F-4D97-AF65-F5344CB8AC3E}">
        <p14:creationId xmlns:p14="http://schemas.microsoft.com/office/powerpoint/2010/main" val="1431592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AC3B-98B7-4C50-990B-E7FAA3E70B4A}"/>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365FFC70-0D38-40E9-BA5C-3B303AE86950}"/>
              </a:ext>
            </a:extLst>
          </p:cNvPr>
          <p:cNvSpPr>
            <a:spLocks noGrp="1"/>
          </p:cNvSpPr>
          <p:nvPr>
            <p:ph idx="1"/>
          </p:nvPr>
        </p:nvSpPr>
        <p:spPr>
          <a:xfrm>
            <a:off x="1103312" y="989814"/>
            <a:ext cx="8946541" cy="5868186"/>
          </a:xfrm>
        </p:spPr>
        <p:txBody>
          <a:bodyPr>
            <a:normAutofit lnSpcReduction="10000"/>
          </a:bodyPr>
          <a:lstStyle/>
          <a:p>
            <a:pPr marL="0" indent="0">
              <a:buNone/>
            </a:pPr>
            <a:r>
              <a:rPr lang="en-MY" sz="3200" b="1" u="sng" dirty="0"/>
              <a:t>John 3:36</a:t>
            </a:r>
            <a:endParaRPr lang="en-MY" sz="3200" dirty="0"/>
          </a:p>
          <a:p>
            <a:pPr marL="0" indent="0">
              <a:buNone/>
            </a:pPr>
            <a:r>
              <a:rPr lang="en-MY" sz="3200" b="1" i="1" baseline="30000" dirty="0"/>
              <a:t>36 </a:t>
            </a:r>
            <a:r>
              <a:rPr lang="en-MY" sz="3200" i="1" dirty="0"/>
              <a:t>He who believes in the Son has everlasting life; and </a:t>
            </a:r>
            <a:r>
              <a:rPr lang="en-MY" sz="3200" b="1" i="1" u="sng" dirty="0"/>
              <a:t>he who does not believe the Son shall not see life, but the wrath of God abides on him.”</a:t>
            </a:r>
            <a:endParaRPr lang="en-MY" sz="3200" dirty="0"/>
          </a:p>
          <a:p>
            <a:pPr marL="0" indent="0">
              <a:buNone/>
            </a:pPr>
            <a:r>
              <a:rPr lang="en-MY" sz="3200" dirty="0"/>
              <a:t> </a:t>
            </a:r>
          </a:p>
          <a:p>
            <a:pPr marL="0" indent="0">
              <a:buNone/>
            </a:pPr>
            <a:r>
              <a:rPr lang="en-MY" sz="3200" b="1" u="sng" dirty="0"/>
              <a:t>Romans 10:10</a:t>
            </a:r>
            <a:endParaRPr lang="en-MY" sz="3200" dirty="0"/>
          </a:p>
          <a:p>
            <a:pPr marL="0" indent="0">
              <a:buNone/>
            </a:pPr>
            <a:r>
              <a:rPr lang="en-MY" sz="3200" b="1" i="1" baseline="30000" dirty="0"/>
              <a:t>10 </a:t>
            </a:r>
            <a:r>
              <a:rPr lang="en-MY" sz="3200" i="1" dirty="0"/>
              <a:t>For with the heart one believes unto righteousness, and with the mouth confession is made unto salvation.</a:t>
            </a:r>
            <a:endParaRPr lang="en-MY" sz="3200" dirty="0"/>
          </a:p>
          <a:p>
            <a:pPr marL="0" indent="0">
              <a:buNone/>
            </a:pPr>
            <a:r>
              <a:rPr lang="en-MY" i="1" dirty="0"/>
              <a:t> </a:t>
            </a:r>
            <a:endParaRPr lang="en-MY" dirty="0"/>
          </a:p>
          <a:p>
            <a:endParaRPr lang="en-MY" dirty="0"/>
          </a:p>
        </p:txBody>
      </p:sp>
    </p:spTree>
    <p:extLst>
      <p:ext uri="{BB962C8B-B14F-4D97-AF65-F5344CB8AC3E}">
        <p14:creationId xmlns:p14="http://schemas.microsoft.com/office/powerpoint/2010/main" val="1307681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4C33-6051-45E0-8A2B-3844B34575DA}"/>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D7E5D50B-1600-4309-B07A-683D938140BE}"/>
              </a:ext>
            </a:extLst>
          </p:cNvPr>
          <p:cNvSpPr>
            <a:spLocks noGrp="1"/>
          </p:cNvSpPr>
          <p:nvPr>
            <p:ph idx="1"/>
          </p:nvPr>
        </p:nvSpPr>
        <p:spPr>
          <a:xfrm>
            <a:off x="1103312" y="452718"/>
            <a:ext cx="8946541" cy="6405282"/>
          </a:xfrm>
        </p:spPr>
        <p:txBody>
          <a:bodyPr>
            <a:normAutofit/>
          </a:bodyPr>
          <a:lstStyle/>
          <a:p>
            <a:pPr marL="0" indent="0">
              <a:buNone/>
            </a:pPr>
            <a:r>
              <a:rPr lang="en-MY" sz="2800" b="1" u="sng" dirty="0"/>
              <a:t>Exodus 12:31-36</a:t>
            </a:r>
            <a:endParaRPr lang="en-MY" sz="2800" dirty="0"/>
          </a:p>
          <a:p>
            <a:pPr marL="0" indent="0">
              <a:buNone/>
            </a:pPr>
            <a:r>
              <a:rPr lang="en-MY" sz="2800" b="1" i="1" baseline="30000" dirty="0"/>
              <a:t>31 </a:t>
            </a:r>
            <a:r>
              <a:rPr lang="en-MY" sz="2800" i="1" dirty="0"/>
              <a:t>Then he called for Moses and Aaron by night, and said, “Rise, go out from among my people, both you and the children of Israel. And go, serve the </a:t>
            </a:r>
            <a:r>
              <a:rPr lang="en-MY" sz="2800" i="1" cap="small" dirty="0"/>
              <a:t>Lord</a:t>
            </a:r>
            <a:r>
              <a:rPr lang="en-MY" sz="2800" i="1" dirty="0"/>
              <a:t> as you have said. </a:t>
            </a:r>
            <a:r>
              <a:rPr lang="en-MY" sz="2800" b="1" i="1" baseline="30000" dirty="0"/>
              <a:t>32 </a:t>
            </a:r>
            <a:r>
              <a:rPr lang="en-MY" sz="2800" i="1" dirty="0"/>
              <a:t>Also take your flocks and your herds, as you have said, and be gone; and bless me also.”</a:t>
            </a:r>
            <a:endParaRPr lang="en-MY" sz="2800" dirty="0"/>
          </a:p>
          <a:p>
            <a:pPr marL="0" indent="0">
              <a:buNone/>
            </a:pPr>
            <a:r>
              <a:rPr lang="en-MY" sz="2800" b="1" i="1" baseline="30000" dirty="0"/>
              <a:t>33 </a:t>
            </a:r>
            <a:r>
              <a:rPr lang="en-MY" sz="2800" i="1" dirty="0"/>
              <a:t>And the Egyptians urged the people, that they might send them out of the land in haste. For they said, “We shall all be dead.” </a:t>
            </a:r>
            <a:r>
              <a:rPr lang="en-MY" sz="2800" b="1" i="1" baseline="30000" dirty="0"/>
              <a:t>34 </a:t>
            </a:r>
            <a:r>
              <a:rPr lang="en-MY" sz="2800" i="1" dirty="0"/>
              <a:t>So the people took their dough before it was leavened, having their kneading bowls bound up in their clothes on their shoulders. </a:t>
            </a:r>
            <a:endParaRPr lang="en-MY" dirty="0"/>
          </a:p>
        </p:txBody>
      </p:sp>
    </p:spTree>
    <p:extLst>
      <p:ext uri="{BB962C8B-B14F-4D97-AF65-F5344CB8AC3E}">
        <p14:creationId xmlns:p14="http://schemas.microsoft.com/office/powerpoint/2010/main" val="3927091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D42AD-0CCC-49E4-9E8A-7BCA3EFCBB6B}"/>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00A89AD3-3842-4D2C-B339-C3BD926121AD}"/>
              </a:ext>
            </a:extLst>
          </p:cNvPr>
          <p:cNvSpPr>
            <a:spLocks noGrp="1"/>
          </p:cNvSpPr>
          <p:nvPr>
            <p:ph idx="1"/>
          </p:nvPr>
        </p:nvSpPr>
        <p:spPr/>
        <p:txBody>
          <a:bodyPr/>
          <a:lstStyle/>
          <a:p>
            <a:pPr marL="0" indent="0">
              <a:buNone/>
            </a:pPr>
            <a:r>
              <a:rPr lang="en-MY" sz="3200" b="1" i="1" baseline="30000" dirty="0"/>
              <a:t>35 </a:t>
            </a:r>
            <a:r>
              <a:rPr lang="en-MY" sz="3200" i="1" dirty="0"/>
              <a:t>Now the children of Israel had done according to the word of Moses, and they had asked from the Egyptians articles of silver, articles of gold, and clothing. </a:t>
            </a:r>
            <a:r>
              <a:rPr lang="en-MY" sz="3200" b="1" i="1" baseline="30000" dirty="0"/>
              <a:t>36 </a:t>
            </a:r>
            <a:r>
              <a:rPr lang="en-MY" sz="3200" b="1" i="1" dirty="0"/>
              <a:t>And the </a:t>
            </a:r>
            <a:r>
              <a:rPr lang="en-MY" sz="3200" b="1" i="1" cap="small" dirty="0"/>
              <a:t>Lord</a:t>
            </a:r>
            <a:r>
              <a:rPr lang="en-MY" sz="3200" b="1" i="1" dirty="0"/>
              <a:t> had given the people </a:t>
            </a:r>
            <a:r>
              <a:rPr lang="en-MY" sz="3200" b="1" i="1" u="sng" dirty="0" err="1"/>
              <a:t>favor</a:t>
            </a:r>
            <a:r>
              <a:rPr lang="en-MY" sz="3200" b="1" i="1" u="sng" dirty="0"/>
              <a:t> </a:t>
            </a:r>
            <a:r>
              <a:rPr lang="en-MY" sz="3200" b="1" i="1" dirty="0"/>
              <a:t>in the sight of the Egyptians, so that they granted them what they requested. Thus </a:t>
            </a:r>
            <a:r>
              <a:rPr lang="en-MY" sz="3200" b="1" i="1" u="sng" dirty="0"/>
              <a:t>they plundered the Egyptians</a:t>
            </a:r>
            <a:r>
              <a:rPr lang="en-MY" sz="3200" b="1" i="1" dirty="0"/>
              <a:t>.</a:t>
            </a:r>
            <a:endParaRPr lang="en-MY" sz="3200" dirty="0"/>
          </a:p>
          <a:p>
            <a:pPr marL="0" indent="0">
              <a:buNone/>
            </a:pPr>
            <a:endParaRPr lang="en-MY" dirty="0"/>
          </a:p>
        </p:txBody>
      </p:sp>
    </p:spTree>
    <p:extLst>
      <p:ext uri="{BB962C8B-B14F-4D97-AF65-F5344CB8AC3E}">
        <p14:creationId xmlns:p14="http://schemas.microsoft.com/office/powerpoint/2010/main" val="894840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8CA0-F058-4439-A8D8-D9C69E646F4A}"/>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E0351BC0-560C-4B2F-B1A9-FEB1019E479F}"/>
              </a:ext>
            </a:extLst>
          </p:cNvPr>
          <p:cNvSpPr>
            <a:spLocks noGrp="1"/>
          </p:cNvSpPr>
          <p:nvPr>
            <p:ph idx="1"/>
          </p:nvPr>
        </p:nvSpPr>
        <p:spPr>
          <a:xfrm>
            <a:off x="1103312" y="631596"/>
            <a:ext cx="8946541" cy="5616803"/>
          </a:xfrm>
        </p:spPr>
        <p:txBody>
          <a:bodyPr>
            <a:normAutofit/>
          </a:bodyPr>
          <a:lstStyle/>
          <a:p>
            <a:pPr marL="0" indent="0">
              <a:buNone/>
            </a:pPr>
            <a:endParaRPr lang="en-MY" sz="2800" b="1" u="sng" dirty="0"/>
          </a:p>
          <a:p>
            <a:pPr marL="0" indent="0">
              <a:buNone/>
            </a:pPr>
            <a:endParaRPr lang="en-MY" sz="2800" b="1" u="sng" dirty="0"/>
          </a:p>
          <a:p>
            <a:pPr marL="0" indent="0">
              <a:buNone/>
            </a:pPr>
            <a:r>
              <a:rPr lang="en-MY" sz="2800" b="1" u="sng" dirty="0"/>
              <a:t>Colossians 2:10-15</a:t>
            </a:r>
            <a:endParaRPr lang="en-MY" sz="2800" dirty="0"/>
          </a:p>
          <a:p>
            <a:pPr marL="0" indent="0">
              <a:buNone/>
            </a:pPr>
            <a:r>
              <a:rPr lang="en-MY" sz="2800" b="1" i="1" baseline="30000" dirty="0"/>
              <a:t>10 </a:t>
            </a:r>
            <a:r>
              <a:rPr lang="en-MY" sz="2800" i="1" dirty="0"/>
              <a:t>and you are complete in Him, who is the head of all </a:t>
            </a:r>
            <a:r>
              <a:rPr lang="en-MY" sz="2800" i="1" baseline="30000" dirty="0"/>
              <a:t>[</a:t>
            </a:r>
            <a:r>
              <a:rPr lang="en-MY" sz="2800" i="1" u="sng" baseline="30000" dirty="0">
                <a:hlinkClick r:id="rId2" tooltip="See footnote a"/>
              </a:rPr>
              <a:t>a</a:t>
            </a:r>
            <a:r>
              <a:rPr lang="en-MY" sz="2800" i="1" baseline="30000" dirty="0"/>
              <a:t>]</a:t>
            </a:r>
            <a:r>
              <a:rPr lang="en-MY" sz="2800" i="1" dirty="0"/>
              <a:t>principality and power.</a:t>
            </a:r>
            <a:r>
              <a:rPr lang="en-MY" sz="2800" b="1" i="1" baseline="30000" dirty="0"/>
              <a:t>11 </a:t>
            </a:r>
            <a:r>
              <a:rPr lang="en-MY" sz="2800" i="1" dirty="0"/>
              <a:t>In Him you were also circumcised with the circumcision made without hands, by putting off the body </a:t>
            </a:r>
            <a:r>
              <a:rPr lang="en-MY" sz="2800" i="1" baseline="30000" dirty="0"/>
              <a:t>[</a:t>
            </a:r>
            <a:r>
              <a:rPr lang="en-MY" sz="2800" i="1" u="sng" baseline="30000" dirty="0">
                <a:hlinkClick r:id="rId3" tooltip="See footnote b"/>
              </a:rPr>
              <a:t>b</a:t>
            </a:r>
            <a:r>
              <a:rPr lang="en-MY" sz="2800" i="1" baseline="30000" dirty="0"/>
              <a:t>]</a:t>
            </a:r>
            <a:r>
              <a:rPr lang="en-MY" sz="2800" i="1" dirty="0"/>
              <a:t>of the sins of the flesh, by the circumcision of Christ, </a:t>
            </a:r>
            <a:r>
              <a:rPr lang="en-MY" sz="2800" b="1" i="1" baseline="30000" dirty="0"/>
              <a:t>12 </a:t>
            </a:r>
            <a:r>
              <a:rPr lang="en-MY" sz="2800" i="1" dirty="0"/>
              <a:t>buried with Him in baptism, in which you also were raised with Him through faith in the working of God, who raised Him from the dead. </a:t>
            </a:r>
            <a:endParaRPr lang="en-MY" sz="2800" dirty="0"/>
          </a:p>
        </p:txBody>
      </p:sp>
    </p:spTree>
    <p:extLst>
      <p:ext uri="{BB962C8B-B14F-4D97-AF65-F5344CB8AC3E}">
        <p14:creationId xmlns:p14="http://schemas.microsoft.com/office/powerpoint/2010/main" val="202240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D0D1-2941-4775-ABBB-92DE5740D736}"/>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849C2C22-9DED-4D1A-BAC2-1F138EDB83EF}"/>
              </a:ext>
            </a:extLst>
          </p:cNvPr>
          <p:cNvSpPr>
            <a:spLocks noGrp="1"/>
          </p:cNvSpPr>
          <p:nvPr>
            <p:ph idx="1"/>
          </p:nvPr>
        </p:nvSpPr>
        <p:spPr/>
        <p:txBody>
          <a:bodyPr>
            <a:normAutofit lnSpcReduction="10000"/>
          </a:bodyPr>
          <a:lstStyle/>
          <a:p>
            <a:pPr marL="0" indent="0">
              <a:buNone/>
            </a:pPr>
            <a:r>
              <a:rPr lang="en-MY" sz="2800" b="1" i="1" baseline="30000" dirty="0"/>
              <a:t>13 </a:t>
            </a:r>
            <a:r>
              <a:rPr lang="en-MY" sz="2800" i="1" dirty="0"/>
              <a:t>And you, being dead in your trespasses and the uncircumcision of your flesh, He has made alive together with Him, having forgiven you all trespasses, </a:t>
            </a:r>
            <a:r>
              <a:rPr lang="en-MY" sz="2800" b="1" i="1" baseline="30000" dirty="0"/>
              <a:t>14 </a:t>
            </a:r>
            <a:r>
              <a:rPr lang="en-MY" sz="2800" i="1" dirty="0"/>
              <a:t>having wiped out the </a:t>
            </a:r>
            <a:r>
              <a:rPr lang="en-MY" sz="2800" i="1" baseline="30000" dirty="0"/>
              <a:t>[</a:t>
            </a:r>
            <a:r>
              <a:rPr lang="en-MY" sz="2800" i="1" u="sng" baseline="30000" dirty="0">
                <a:hlinkClick r:id="rId2" tooltip="See footnote c"/>
              </a:rPr>
              <a:t>c</a:t>
            </a:r>
            <a:r>
              <a:rPr lang="en-MY" sz="2800" i="1" baseline="30000" dirty="0"/>
              <a:t>]</a:t>
            </a:r>
            <a:r>
              <a:rPr lang="en-MY" sz="2800" i="1" dirty="0"/>
              <a:t>handwriting of requirements that was against us, which was contrary to us. And He has taken it out of the way, having nailed it to the cross. </a:t>
            </a:r>
            <a:r>
              <a:rPr lang="en-MY" sz="2800" b="1" i="1" baseline="30000" dirty="0"/>
              <a:t>15 </a:t>
            </a:r>
            <a:r>
              <a:rPr lang="en-MY" sz="2800" i="1" dirty="0"/>
              <a:t>Having </a:t>
            </a:r>
            <a:r>
              <a:rPr lang="en-MY" sz="2800" b="1" i="1" u="sng" dirty="0"/>
              <a:t>disarmed (spoiled)</a:t>
            </a:r>
            <a:r>
              <a:rPr lang="en-MY" sz="2800" i="1" dirty="0"/>
              <a:t> principalities and powers, He made a public spectacle of them, triumphing over them in it.</a:t>
            </a:r>
            <a:endParaRPr lang="en-MY" sz="2800" dirty="0"/>
          </a:p>
          <a:p>
            <a:endParaRPr lang="en-MY" dirty="0"/>
          </a:p>
        </p:txBody>
      </p:sp>
    </p:spTree>
    <p:extLst>
      <p:ext uri="{BB962C8B-B14F-4D97-AF65-F5344CB8AC3E}">
        <p14:creationId xmlns:p14="http://schemas.microsoft.com/office/powerpoint/2010/main" val="263165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6646-5330-4BAA-8799-DF4CFDB057C8}"/>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A7B5A4AC-5897-4A2B-AD8C-ABBF85CBDE69}"/>
              </a:ext>
            </a:extLst>
          </p:cNvPr>
          <p:cNvSpPr>
            <a:spLocks noGrp="1"/>
          </p:cNvSpPr>
          <p:nvPr>
            <p:ph idx="1"/>
          </p:nvPr>
        </p:nvSpPr>
        <p:spPr/>
        <p:txBody>
          <a:bodyPr>
            <a:normAutofit lnSpcReduction="10000"/>
          </a:bodyPr>
          <a:lstStyle/>
          <a:p>
            <a:pPr marL="0" indent="0">
              <a:buNone/>
            </a:pPr>
            <a:r>
              <a:rPr lang="en-MY" sz="2800" b="1" u="sng" dirty="0"/>
              <a:t>2 Tim 1:7</a:t>
            </a:r>
            <a:endParaRPr lang="en-MY" sz="2800" dirty="0"/>
          </a:p>
          <a:p>
            <a:pPr marL="0" indent="0">
              <a:buNone/>
            </a:pPr>
            <a:r>
              <a:rPr lang="en-MY" sz="2800" i="1" baseline="30000" dirty="0"/>
              <a:t>7 </a:t>
            </a:r>
            <a:r>
              <a:rPr lang="en-MY" sz="2800" i="1" dirty="0"/>
              <a:t>For God has not given us a spirit of fear, but of power and of love and of a sound mind.</a:t>
            </a:r>
          </a:p>
          <a:p>
            <a:endParaRPr lang="en-MY" sz="2800" b="1" i="1" u="sng" dirty="0"/>
          </a:p>
          <a:p>
            <a:pPr marL="0" indent="0">
              <a:buNone/>
            </a:pPr>
            <a:r>
              <a:rPr lang="en-MY" sz="2800" b="1" u="sng" dirty="0"/>
              <a:t>Luke 10:19</a:t>
            </a:r>
            <a:endParaRPr lang="en-MY" sz="2800" dirty="0"/>
          </a:p>
          <a:p>
            <a:pPr marL="0" indent="0">
              <a:buNone/>
            </a:pPr>
            <a:r>
              <a:rPr lang="en-MY" sz="2800" b="1" i="1" baseline="30000" dirty="0"/>
              <a:t>19 </a:t>
            </a:r>
            <a:r>
              <a:rPr lang="en-MY" sz="2800" i="1" dirty="0"/>
              <a:t>Behold, I give you the authority to trample on serpents and scorpions, and over all the power of the enemy, and nothing shall by any means hurt you.</a:t>
            </a:r>
            <a:endParaRPr lang="en-MY" sz="2800" dirty="0"/>
          </a:p>
          <a:p>
            <a:endParaRPr lang="en-MY" dirty="0"/>
          </a:p>
        </p:txBody>
      </p:sp>
    </p:spTree>
    <p:extLst>
      <p:ext uri="{BB962C8B-B14F-4D97-AF65-F5344CB8AC3E}">
        <p14:creationId xmlns:p14="http://schemas.microsoft.com/office/powerpoint/2010/main" val="392741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A0A34-CE29-4063-BBE0-F0627C9EB41C}"/>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F04D1825-84A9-485F-9394-13C846C91FD8}"/>
              </a:ext>
            </a:extLst>
          </p:cNvPr>
          <p:cNvSpPr>
            <a:spLocks noGrp="1"/>
          </p:cNvSpPr>
          <p:nvPr>
            <p:ph idx="1"/>
          </p:nvPr>
        </p:nvSpPr>
        <p:spPr/>
        <p:txBody>
          <a:bodyPr>
            <a:normAutofit/>
          </a:bodyPr>
          <a:lstStyle/>
          <a:p>
            <a:pPr marL="0" indent="0">
              <a:buNone/>
            </a:pPr>
            <a:r>
              <a:rPr lang="en-MY" sz="3200" b="1" u="sng" dirty="0"/>
              <a:t>Matthew 12:19</a:t>
            </a:r>
            <a:endParaRPr lang="en-MY" sz="3200" dirty="0"/>
          </a:p>
          <a:p>
            <a:pPr marL="0" indent="0">
              <a:buNone/>
            </a:pPr>
            <a:r>
              <a:rPr lang="en-MY" sz="3200" b="1" i="1" baseline="30000" dirty="0"/>
              <a:t>29 </a:t>
            </a:r>
            <a:r>
              <a:rPr lang="en-MY" sz="3200" i="1" dirty="0"/>
              <a:t>Or else how can one enter into a strong man's house, and spoil (plunder) his goods, except he first bind the strong man? and then he will spoil (plunder) his house. </a:t>
            </a:r>
            <a:endParaRPr lang="en-MY" sz="3200" dirty="0"/>
          </a:p>
        </p:txBody>
      </p:sp>
    </p:spTree>
    <p:extLst>
      <p:ext uri="{BB962C8B-B14F-4D97-AF65-F5344CB8AC3E}">
        <p14:creationId xmlns:p14="http://schemas.microsoft.com/office/powerpoint/2010/main" val="1523588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848A-6E47-4CBA-953D-9DA081F19D82}"/>
              </a:ext>
            </a:extLst>
          </p:cNvPr>
          <p:cNvSpPr>
            <a:spLocks noGrp="1"/>
          </p:cNvSpPr>
          <p:nvPr>
            <p:ph type="title"/>
          </p:nvPr>
        </p:nvSpPr>
        <p:spPr/>
        <p:txBody>
          <a:bodyPr/>
          <a:lstStyle/>
          <a:p>
            <a:r>
              <a:rPr lang="en-MY" b="1" u="sng" dirty="0"/>
              <a:t>Our Response: Worship</a:t>
            </a:r>
          </a:p>
        </p:txBody>
      </p:sp>
      <p:sp>
        <p:nvSpPr>
          <p:cNvPr id="3" name="Content Placeholder 2">
            <a:extLst>
              <a:ext uri="{FF2B5EF4-FFF2-40B4-BE49-F238E27FC236}">
                <a16:creationId xmlns:a16="http://schemas.microsoft.com/office/drawing/2014/main" id="{D1C93928-9191-42E5-B83D-BFA6DCD6F851}"/>
              </a:ext>
            </a:extLst>
          </p:cNvPr>
          <p:cNvSpPr>
            <a:spLocks noGrp="1"/>
          </p:cNvSpPr>
          <p:nvPr>
            <p:ph idx="1"/>
          </p:nvPr>
        </p:nvSpPr>
        <p:spPr/>
        <p:txBody>
          <a:bodyPr/>
          <a:lstStyle/>
          <a:p>
            <a:pPr marL="0" indent="0">
              <a:buNone/>
            </a:pPr>
            <a:r>
              <a:rPr lang="en-MY" sz="3200" b="1" u="sng" dirty="0"/>
              <a:t>Exodus 12:27b </a:t>
            </a:r>
          </a:p>
          <a:p>
            <a:pPr marL="0" indent="0">
              <a:buNone/>
            </a:pPr>
            <a:r>
              <a:rPr lang="en-MY" sz="3200" b="1" i="1" baseline="30000" dirty="0"/>
              <a:t>27 </a:t>
            </a:r>
            <a:r>
              <a:rPr lang="en-MY" sz="3200" i="1" dirty="0"/>
              <a:t>that you shall say, ‘It is the Passover sacrifice of the </a:t>
            </a:r>
            <a:r>
              <a:rPr lang="en-MY" sz="3200" i="1" cap="small" dirty="0"/>
              <a:t>Lord</a:t>
            </a:r>
            <a:r>
              <a:rPr lang="en-MY" sz="3200" i="1" dirty="0"/>
              <a:t>, who passed over the houses of the children of Israel in Egypt when He struck the Egyptians and delivered our households.’ </a:t>
            </a:r>
            <a:r>
              <a:rPr lang="en-MY" sz="3200" b="1" i="1" u="sng" dirty="0"/>
              <a:t>” So the people bowed their heads and worshiped.</a:t>
            </a:r>
            <a:endParaRPr lang="en-MY" sz="3200" dirty="0"/>
          </a:p>
          <a:p>
            <a:endParaRPr lang="en-MY" dirty="0"/>
          </a:p>
        </p:txBody>
      </p:sp>
    </p:spTree>
    <p:extLst>
      <p:ext uri="{BB962C8B-B14F-4D97-AF65-F5344CB8AC3E}">
        <p14:creationId xmlns:p14="http://schemas.microsoft.com/office/powerpoint/2010/main" val="11384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829E0-F9F8-4305-8DDD-337856C1CBF5}"/>
              </a:ext>
            </a:extLst>
          </p:cNvPr>
          <p:cNvSpPr>
            <a:spLocks noGrp="1"/>
          </p:cNvSpPr>
          <p:nvPr>
            <p:ph type="title"/>
          </p:nvPr>
        </p:nvSpPr>
        <p:spPr/>
        <p:txBody>
          <a:bodyPr/>
          <a:lstStyle/>
          <a:p>
            <a:endParaRPr lang="en-MY"/>
          </a:p>
        </p:txBody>
      </p:sp>
      <p:pic>
        <p:nvPicPr>
          <p:cNvPr id="3076" name="Picture 4" descr="https://upload.wikimedia.org/wikipedia/commons/5/59/Agnus_Dei_with_Vexillum.jpg">
            <a:extLst>
              <a:ext uri="{FF2B5EF4-FFF2-40B4-BE49-F238E27FC236}">
                <a16:creationId xmlns:a16="http://schemas.microsoft.com/office/drawing/2014/main" id="{79D5198F-35FD-45C5-907F-7338969A5C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779390" cy="682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506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BD01-8D8B-4EDC-9EEF-D356F8EBCC8D}"/>
              </a:ext>
            </a:extLst>
          </p:cNvPr>
          <p:cNvSpPr>
            <a:spLocks noGrp="1"/>
          </p:cNvSpPr>
          <p:nvPr>
            <p:ph type="ctrTitle"/>
          </p:nvPr>
        </p:nvSpPr>
        <p:spPr>
          <a:xfrm>
            <a:off x="-80637" y="1315516"/>
            <a:ext cx="11296842" cy="3594150"/>
          </a:xfrm>
        </p:spPr>
        <p:txBody>
          <a:bodyPr/>
          <a:lstStyle/>
          <a:p>
            <a:endParaRPr lang="en-MY" dirty="0"/>
          </a:p>
        </p:txBody>
      </p:sp>
      <p:sp>
        <p:nvSpPr>
          <p:cNvPr id="3" name="Subtitle 2">
            <a:extLst>
              <a:ext uri="{FF2B5EF4-FFF2-40B4-BE49-F238E27FC236}">
                <a16:creationId xmlns:a16="http://schemas.microsoft.com/office/drawing/2014/main" id="{FE99830A-C3CD-436D-A3DA-51B408FBF65A}"/>
              </a:ext>
            </a:extLst>
          </p:cNvPr>
          <p:cNvSpPr>
            <a:spLocks noGrp="1"/>
          </p:cNvSpPr>
          <p:nvPr>
            <p:ph type="subTitle" idx="1"/>
          </p:nvPr>
        </p:nvSpPr>
        <p:spPr/>
        <p:txBody>
          <a:bodyPr/>
          <a:lstStyle/>
          <a:p>
            <a:endParaRPr lang="en-MY"/>
          </a:p>
        </p:txBody>
      </p:sp>
      <p:pic>
        <p:nvPicPr>
          <p:cNvPr id="1026" name="Picture 2" descr="three black wooden cross during daytime">
            <a:extLst>
              <a:ext uri="{FF2B5EF4-FFF2-40B4-BE49-F238E27FC236}">
                <a16:creationId xmlns:a16="http://schemas.microsoft.com/office/drawing/2014/main" id="{BA73260B-8605-412D-8AA0-5D52B9B8D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95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D35C-CD97-4996-83A4-C63B8F379D83}"/>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5333D28D-AA79-4CB7-976C-29EF6A7498CA}"/>
              </a:ext>
            </a:extLst>
          </p:cNvPr>
          <p:cNvSpPr>
            <a:spLocks noGrp="1"/>
          </p:cNvSpPr>
          <p:nvPr>
            <p:ph idx="1"/>
          </p:nvPr>
        </p:nvSpPr>
        <p:spPr>
          <a:xfrm>
            <a:off x="1103312" y="565608"/>
            <a:ext cx="8946541" cy="5682792"/>
          </a:xfrm>
        </p:spPr>
        <p:txBody>
          <a:bodyPr>
            <a:noAutofit/>
          </a:bodyPr>
          <a:lstStyle/>
          <a:p>
            <a:pPr marL="0" indent="0">
              <a:buNone/>
            </a:pPr>
            <a:r>
              <a:rPr lang="en-MY" sz="2800" b="1" u="sng" dirty="0"/>
              <a:t>Exodus 12:1-14</a:t>
            </a:r>
            <a:endParaRPr lang="en-MY" sz="2800" b="1" dirty="0"/>
          </a:p>
          <a:p>
            <a:pPr marL="0" indent="0">
              <a:buNone/>
            </a:pPr>
            <a:r>
              <a:rPr lang="en-MY" sz="2800" b="1" i="1" dirty="0"/>
              <a:t>Now the </a:t>
            </a:r>
            <a:r>
              <a:rPr lang="en-MY" sz="2800" b="1" i="1" cap="small" dirty="0"/>
              <a:t>Lord</a:t>
            </a:r>
            <a:r>
              <a:rPr lang="en-MY" sz="2800" b="1" i="1" dirty="0"/>
              <a:t> spoke to Moses and Aaron in the land of Egypt, saying, </a:t>
            </a:r>
            <a:r>
              <a:rPr lang="en-MY" sz="2800" b="1" i="1" baseline="30000" dirty="0"/>
              <a:t>2 </a:t>
            </a:r>
            <a:r>
              <a:rPr lang="en-MY" sz="2800" b="1" i="1" dirty="0"/>
              <a:t>“This month shall be your beginning of months; it shall be the first month of the year to you. </a:t>
            </a:r>
            <a:r>
              <a:rPr lang="en-MY" sz="2800" b="1" i="1" baseline="30000" dirty="0"/>
              <a:t>3 </a:t>
            </a:r>
            <a:r>
              <a:rPr lang="en-MY" sz="2800" b="1" i="1" dirty="0"/>
              <a:t>Speak to all the congregation of Israel, saying: ‘On the tenth of this month every man shall take for himself a lamb, according to the house of his father, a lamb for a household. </a:t>
            </a:r>
            <a:r>
              <a:rPr lang="en-MY" sz="2800" b="1" i="1" baseline="30000" dirty="0"/>
              <a:t>4 </a:t>
            </a:r>
            <a:r>
              <a:rPr lang="en-MY" sz="2800" b="1" i="1" dirty="0"/>
              <a:t>And if the household is too small for the lamb, let him and his </a:t>
            </a:r>
            <a:r>
              <a:rPr lang="en-MY" sz="2800" b="1" i="1" dirty="0" err="1"/>
              <a:t>neighbor</a:t>
            </a:r>
            <a:r>
              <a:rPr lang="en-MY" sz="2800" b="1" i="1" dirty="0"/>
              <a:t> next to his house take it according to the number of the persons; according to each man’s need you shall make your count for the lamb.</a:t>
            </a:r>
          </a:p>
        </p:txBody>
      </p:sp>
    </p:spTree>
    <p:extLst>
      <p:ext uri="{BB962C8B-B14F-4D97-AF65-F5344CB8AC3E}">
        <p14:creationId xmlns:p14="http://schemas.microsoft.com/office/powerpoint/2010/main" val="773744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CE44-A742-483F-83B6-FA643D2376F2}"/>
              </a:ext>
            </a:extLst>
          </p:cNvPr>
          <p:cNvSpPr>
            <a:spLocks noGrp="1"/>
          </p:cNvSpPr>
          <p:nvPr>
            <p:ph type="title"/>
          </p:nvPr>
        </p:nvSpPr>
        <p:spPr/>
        <p:txBody>
          <a:bodyPr/>
          <a:lstStyle/>
          <a:p>
            <a:endParaRPr lang="en-MY"/>
          </a:p>
        </p:txBody>
      </p:sp>
      <p:pic>
        <p:nvPicPr>
          <p:cNvPr id="2050" name="Picture 2" descr="selective-focus photograph of cross">
            <a:extLst>
              <a:ext uri="{FF2B5EF4-FFF2-40B4-BE49-F238E27FC236}">
                <a16:creationId xmlns:a16="http://schemas.microsoft.com/office/drawing/2014/main" id="{17C3E97D-EA2D-46D3-B3C6-A5FCCCD6AE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7246"/>
            <a:ext cx="5439266" cy="6830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234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39D3-30A2-4FC5-A107-7AC965079E74}"/>
              </a:ext>
            </a:extLst>
          </p:cNvPr>
          <p:cNvSpPr>
            <a:spLocks noGrp="1"/>
          </p:cNvSpPr>
          <p:nvPr>
            <p:ph type="title"/>
          </p:nvPr>
        </p:nvSpPr>
        <p:spPr/>
        <p:txBody>
          <a:bodyPr/>
          <a:lstStyle/>
          <a:p>
            <a:endParaRPr lang="en-MY"/>
          </a:p>
        </p:txBody>
      </p:sp>
      <p:pic>
        <p:nvPicPr>
          <p:cNvPr id="3074" name="Picture 2" descr="silhouette of large cross under orange sky">
            <a:extLst>
              <a:ext uri="{FF2B5EF4-FFF2-40B4-BE49-F238E27FC236}">
                <a16:creationId xmlns:a16="http://schemas.microsoft.com/office/drawing/2014/main" id="{8604F1AD-56A1-497B-9545-AE8C133E46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51753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452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2DEF7-4E70-4868-BB62-BFEED5F46886}"/>
              </a:ext>
            </a:extLst>
          </p:cNvPr>
          <p:cNvSpPr>
            <a:spLocks noGrp="1"/>
          </p:cNvSpPr>
          <p:nvPr>
            <p:ph type="title"/>
          </p:nvPr>
        </p:nvSpPr>
        <p:spPr/>
        <p:txBody>
          <a:bodyPr/>
          <a:lstStyle/>
          <a:p>
            <a:endParaRPr lang="en-MY"/>
          </a:p>
        </p:txBody>
      </p:sp>
      <p:pic>
        <p:nvPicPr>
          <p:cNvPr id="6146" name="Picture 2" descr="sacrificial lamb - Google Search Lamb Pictures, Pictures Of Jesus Christ, Jesus Christ Quotes, Religious Pictures, God Pictures, Jesus Lamb, God Jesus, Lord And Savior, Passover Christian">
            <a:extLst>
              <a:ext uri="{FF2B5EF4-FFF2-40B4-BE49-F238E27FC236}">
                <a16:creationId xmlns:a16="http://schemas.microsoft.com/office/drawing/2014/main" id="{2C9E223B-89F2-45BF-BA56-0E15BFFB1C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338"/>
            <a:ext cx="4864231" cy="687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603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5AF2E-5778-40F2-94D5-4A751CD896E4}"/>
              </a:ext>
            </a:extLst>
          </p:cNvPr>
          <p:cNvSpPr>
            <a:spLocks noGrp="1"/>
          </p:cNvSpPr>
          <p:nvPr>
            <p:ph type="title"/>
          </p:nvPr>
        </p:nvSpPr>
        <p:spPr/>
        <p:txBody>
          <a:bodyPr/>
          <a:lstStyle/>
          <a:p>
            <a:endParaRPr lang="en-MY"/>
          </a:p>
        </p:txBody>
      </p:sp>
      <p:pic>
        <p:nvPicPr>
          <p:cNvPr id="7170" name="Picture 2" descr="Image result for sacrificial lamb pictures">
            <a:extLst>
              <a:ext uri="{FF2B5EF4-FFF2-40B4-BE49-F238E27FC236}">
                <a16:creationId xmlns:a16="http://schemas.microsoft.com/office/drawing/2014/main" id="{C30C280D-3061-44C2-922C-F3DF848757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3131" y="0"/>
            <a:ext cx="8361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879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7181B-6C74-4498-85B5-783A5746FB43}"/>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D8F338A3-ADE2-4F8B-AEC2-3789FB813193}"/>
              </a:ext>
            </a:extLst>
          </p:cNvPr>
          <p:cNvSpPr>
            <a:spLocks noGrp="1"/>
          </p:cNvSpPr>
          <p:nvPr>
            <p:ph idx="1"/>
          </p:nvPr>
        </p:nvSpPr>
        <p:spPr>
          <a:xfrm>
            <a:off x="960042" y="1853248"/>
            <a:ext cx="8946541" cy="4195481"/>
          </a:xfrm>
        </p:spPr>
        <p:txBody>
          <a:bodyPr>
            <a:normAutofit/>
          </a:bodyPr>
          <a:lstStyle/>
          <a:p>
            <a:pPr marL="0" indent="0">
              <a:buNone/>
            </a:pPr>
            <a:r>
              <a:rPr lang="en-MY" sz="2800" b="1" i="1" baseline="30000" dirty="0"/>
              <a:t>5 </a:t>
            </a:r>
            <a:r>
              <a:rPr lang="en-MY" sz="2800" b="1" i="1" dirty="0"/>
              <a:t>Your lamb shall be without</a:t>
            </a:r>
            <a:r>
              <a:rPr lang="en-MY" sz="2800" b="1" i="1" baseline="30000" dirty="0"/>
              <a:t>[</a:t>
            </a:r>
            <a:r>
              <a:rPr lang="en-MY" sz="2800" b="1" i="1" u="sng" baseline="30000" dirty="0">
                <a:hlinkClick r:id="rId2" tooltip="See footnote a"/>
              </a:rPr>
              <a:t>a</a:t>
            </a:r>
            <a:r>
              <a:rPr lang="en-MY" sz="2800" b="1" i="1" baseline="30000" dirty="0"/>
              <a:t>]</a:t>
            </a:r>
            <a:r>
              <a:rPr lang="en-MY" sz="2800" b="1" i="1" dirty="0"/>
              <a:t> blemish, a male </a:t>
            </a:r>
            <a:r>
              <a:rPr lang="en-MY" sz="2800" b="1" i="1" baseline="30000" dirty="0"/>
              <a:t>[</a:t>
            </a:r>
            <a:r>
              <a:rPr lang="en-MY" sz="2800" b="1" i="1" u="sng" baseline="30000" dirty="0">
                <a:hlinkClick r:id="rId3" tooltip="See footnote b"/>
              </a:rPr>
              <a:t>b</a:t>
            </a:r>
            <a:r>
              <a:rPr lang="en-MY" sz="2800" b="1" i="1" baseline="30000" dirty="0"/>
              <a:t>]</a:t>
            </a:r>
            <a:r>
              <a:rPr lang="en-MY" sz="2800" b="1" i="1" dirty="0"/>
              <a:t>of the first year. You may take it from the sheep or from the goats. </a:t>
            </a:r>
            <a:r>
              <a:rPr lang="en-MY" sz="2800" b="1" i="1" baseline="30000" dirty="0"/>
              <a:t>6 </a:t>
            </a:r>
            <a:r>
              <a:rPr lang="en-MY" sz="2800" b="1" i="1" dirty="0"/>
              <a:t>Now you shall keep it until the fourteenth day of the same month. Then the whole assembly of the congregation of Israel shall kill it at twilight. </a:t>
            </a:r>
            <a:r>
              <a:rPr lang="en-MY" sz="2800" b="1" i="1" baseline="30000" dirty="0"/>
              <a:t>7 </a:t>
            </a:r>
            <a:r>
              <a:rPr lang="en-MY" sz="2800" b="1" i="1" dirty="0"/>
              <a:t>And they shall take some of the blood and put it on the two doorposts and on the lintel of the houses where they eat it.</a:t>
            </a:r>
          </a:p>
        </p:txBody>
      </p:sp>
    </p:spTree>
    <p:extLst>
      <p:ext uri="{BB962C8B-B14F-4D97-AF65-F5344CB8AC3E}">
        <p14:creationId xmlns:p14="http://schemas.microsoft.com/office/powerpoint/2010/main" val="267902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EFD1-9A91-4377-84D2-6493B06F6C90}"/>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9E8FD1DD-6CA2-4C5E-B874-69FC02D634DD}"/>
              </a:ext>
            </a:extLst>
          </p:cNvPr>
          <p:cNvSpPr>
            <a:spLocks noGrp="1"/>
          </p:cNvSpPr>
          <p:nvPr>
            <p:ph idx="1"/>
          </p:nvPr>
        </p:nvSpPr>
        <p:spPr/>
        <p:txBody>
          <a:bodyPr>
            <a:normAutofit lnSpcReduction="10000"/>
          </a:bodyPr>
          <a:lstStyle/>
          <a:p>
            <a:pPr marL="0" indent="0">
              <a:buNone/>
            </a:pPr>
            <a:r>
              <a:rPr lang="en-MY" sz="2800" b="1" i="1" baseline="30000" dirty="0"/>
              <a:t>8 </a:t>
            </a:r>
            <a:r>
              <a:rPr lang="en-MY" sz="2800" b="1" i="1" dirty="0"/>
              <a:t>Then they shall eat the flesh on that night; roasted in fire, with unleavened bread and with bitter herbs they shall eat it. </a:t>
            </a:r>
            <a:r>
              <a:rPr lang="en-MY" sz="2800" b="1" i="1" baseline="30000" dirty="0"/>
              <a:t>9 </a:t>
            </a:r>
            <a:r>
              <a:rPr lang="en-MY" sz="2800" b="1" i="1" dirty="0"/>
              <a:t>Do not eat it raw, nor boiled at all with water, but roasted in fire—its head with its legs and its entrails. </a:t>
            </a:r>
            <a:r>
              <a:rPr lang="en-MY" sz="2800" b="1" i="1" baseline="30000" dirty="0"/>
              <a:t>10 </a:t>
            </a:r>
            <a:r>
              <a:rPr lang="en-MY" sz="2800" b="1" i="1" dirty="0"/>
              <a:t>You shall let none of it remain until morning, and what remains of it until morning you shall burn with fire. </a:t>
            </a:r>
            <a:r>
              <a:rPr lang="en-MY" sz="2800" b="1" i="1" baseline="30000" dirty="0"/>
              <a:t>11 </a:t>
            </a:r>
            <a:r>
              <a:rPr lang="en-MY" sz="2800" b="1" i="1" dirty="0"/>
              <a:t>And thus you shall eat it: with a belt on your waist, your sandals on your feet, and your staff in your hand. So you shall eat it in haste. It is the </a:t>
            </a:r>
            <a:r>
              <a:rPr lang="en-MY" sz="2800" b="1" i="1" cap="small" dirty="0"/>
              <a:t>Lord</a:t>
            </a:r>
            <a:r>
              <a:rPr lang="en-MY" sz="2800" b="1" i="1" dirty="0"/>
              <a:t>’s Passover.</a:t>
            </a:r>
          </a:p>
          <a:p>
            <a:endParaRPr lang="en-MY" dirty="0"/>
          </a:p>
        </p:txBody>
      </p:sp>
    </p:spTree>
    <p:extLst>
      <p:ext uri="{BB962C8B-B14F-4D97-AF65-F5344CB8AC3E}">
        <p14:creationId xmlns:p14="http://schemas.microsoft.com/office/powerpoint/2010/main" val="298705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95A4-61D3-41EF-A962-7316A51997E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8FC4D562-41D7-409E-BF51-76D4A5CA9C14}"/>
              </a:ext>
            </a:extLst>
          </p:cNvPr>
          <p:cNvSpPr>
            <a:spLocks noGrp="1"/>
          </p:cNvSpPr>
          <p:nvPr>
            <p:ph idx="1"/>
          </p:nvPr>
        </p:nvSpPr>
        <p:spPr>
          <a:xfrm>
            <a:off x="1103312" y="1206632"/>
            <a:ext cx="8946541" cy="5041768"/>
          </a:xfrm>
        </p:spPr>
        <p:txBody>
          <a:bodyPr>
            <a:normAutofit fontScale="92500" lnSpcReduction="20000"/>
          </a:bodyPr>
          <a:lstStyle/>
          <a:p>
            <a:pPr marL="0" indent="0">
              <a:buNone/>
            </a:pPr>
            <a:r>
              <a:rPr lang="en-MY" sz="3000" b="1" i="1" baseline="30000" dirty="0"/>
              <a:t>12 </a:t>
            </a:r>
            <a:r>
              <a:rPr lang="en-MY" sz="3000" b="1" i="1" dirty="0"/>
              <a:t>‘For I will pass through the land of Egypt on that night, and will strike all the firstborn in the land of Egypt, both man and beast; and against all the gods of Egypt I will execute judgment: I am the </a:t>
            </a:r>
            <a:r>
              <a:rPr lang="en-MY" sz="3000" b="1" i="1" cap="small" dirty="0"/>
              <a:t>Lord</a:t>
            </a:r>
            <a:r>
              <a:rPr lang="en-MY" sz="3000" b="1" i="1" dirty="0"/>
              <a:t>. </a:t>
            </a:r>
            <a:r>
              <a:rPr lang="en-MY" sz="3000" b="1" i="1" baseline="30000" dirty="0"/>
              <a:t>13 </a:t>
            </a:r>
            <a:r>
              <a:rPr lang="en-MY" sz="3000" b="1" i="1" dirty="0"/>
              <a:t>Now the blood shall be a sign for you on the houses where you are. And when I see the blood, I will pass over you; and the plague shall not be on you to destroy you when I strike the land of Egypt.</a:t>
            </a:r>
          </a:p>
          <a:p>
            <a:pPr marL="0" indent="0">
              <a:buNone/>
            </a:pPr>
            <a:r>
              <a:rPr lang="en-MY" sz="3000" b="1" i="1" baseline="30000" dirty="0"/>
              <a:t>14 </a:t>
            </a:r>
            <a:r>
              <a:rPr lang="en-MY" sz="3000" b="1" i="1" dirty="0"/>
              <a:t>‘So this day shall be to you a memorial; and you shall keep it as a feast to the </a:t>
            </a:r>
            <a:r>
              <a:rPr lang="en-MY" sz="3000" b="1" i="1" cap="small" dirty="0"/>
              <a:t>Lord</a:t>
            </a:r>
            <a:r>
              <a:rPr lang="en-MY" sz="3000" b="1" i="1" dirty="0"/>
              <a:t> throughout your generations. You shall keep it as a feast by an everlasting ordinance.</a:t>
            </a:r>
          </a:p>
          <a:p>
            <a:endParaRPr lang="en-MY" dirty="0"/>
          </a:p>
        </p:txBody>
      </p:sp>
    </p:spTree>
    <p:extLst>
      <p:ext uri="{BB962C8B-B14F-4D97-AF65-F5344CB8AC3E}">
        <p14:creationId xmlns:p14="http://schemas.microsoft.com/office/powerpoint/2010/main" val="265118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01F09-D870-454B-86FA-5971739F8DBC}"/>
              </a:ext>
            </a:extLst>
          </p:cNvPr>
          <p:cNvSpPr>
            <a:spLocks noGrp="1"/>
          </p:cNvSpPr>
          <p:nvPr>
            <p:ph type="title"/>
          </p:nvPr>
        </p:nvSpPr>
        <p:spPr/>
        <p:txBody>
          <a:bodyPr/>
          <a:lstStyle/>
          <a:p>
            <a:r>
              <a:rPr lang="en-MY" b="1" dirty="0"/>
              <a:t>Christ in the Passover Story</a:t>
            </a:r>
          </a:p>
        </p:txBody>
      </p:sp>
      <p:graphicFrame>
        <p:nvGraphicFramePr>
          <p:cNvPr id="4" name="Content Placeholder 3">
            <a:extLst>
              <a:ext uri="{FF2B5EF4-FFF2-40B4-BE49-F238E27FC236}">
                <a16:creationId xmlns:a16="http://schemas.microsoft.com/office/drawing/2014/main" id="{F26E3D15-5391-428B-B7FB-2820541A0F36}"/>
              </a:ext>
            </a:extLst>
          </p:cNvPr>
          <p:cNvGraphicFramePr>
            <a:graphicFrameLocks noGrp="1"/>
          </p:cNvGraphicFramePr>
          <p:nvPr>
            <p:ph idx="1"/>
            <p:extLst>
              <p:ext uri="{D42A27DB-BD31-4B8C-83A1-F6EECF244321}">
                <p14:modId xmlns:p14="http://schemas.microsoft.com/office/powerpoint/2010/main" val="2113627262"/>
              </p:ext>
            </p:extLst>
          </p:nvPr>
        </p:nvGraphicFramePr>
        <p:xfrm>
          <a:off x="0" y="1263192"/>
          <a:ext cx="12191999" cy="5831206"/>
        </p:xfrm>
        <a:graphic>
          <a:graphicData uri="http://schemas.openxmlformats.org/drawingml/2006/table">
            <a:tbl>
              <a:tblPr firstRow="1" firstCol="1" bandRow="1">
                <a:tableStyleId>{5C22544A-7EE6-4342-B048-85BDC9FD1C3A}</a:tableStyleId>
              </a:tblPr>
              <a:tblGrid>
                <a:gridCol w="4063549">
                  <a:extLst>
                    <a:ext uri="{9D8B030D-6E8A-4147-A177-3AD203B41FA5}">
                      <a16:colId xmlns:a16="http://schemas.microsoft.com/office/drawing/2014/main" val="2143758369"/>
                    </a:ext>
                  </a:extLst>
                </a:gridCol>
                <a:gridCol w="4063549">
                  <a:extLst>
                    <a:ext uri="{9D8B030D-6E8A-4147-A177-3AD203B41FA5}">
                      <a16:colId xmlns:a16="http://schemas.microsoft.com/office/drawing/2014/main" val="4157652105"/>
                    </a:ext>
                  </a:extLst>
                </a:gridCol>
                <a:gridCol w="4064901">
                  <a:extLst>
                    <a:ext uri="{9D8B030D-6E8A-4147-A177-3AD203B41FA5}">
                      <a16:colId xmlns:a16="http://schemas.microsoft.com/office/drawing/2014/main" val="566709406"/>
                    </a:ext>
                  </a:extLst>
                </a:gridCol>
              </a:tblGrid>
              <a:tr h="396728">
                <a:tc>
                  <a:txBody>
                    <a:bodyPr/>
                    <a:lstStyle/>
                    <a:p>
                      <a:pPr>
                        <a:lnSpc>
                          <a:spcPct val="107000"/>
                        </a:lnSpc>
                        <a:spcAft>
                          <a:spcPts val="0"/>
                        </a:spcAft>
                      </a:pPr>
                      <a:r>
                        <a:rPr lang="en-MY" sz="1100">
                          <a:effectLst/>
                        </a:rPr>
                        <a:t> </a:t>
                      </a:r>
                      <a:endParaRPr lang="en-MY"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800" dirty="0">
                          <a:effectLst/>
                        </a:rPr>
                        <a:t>Passover lamb</a:t>
                      </a:r>
                      <a:endParaRPr lang="en-MY"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800" dirty="0">
                          <a:effectLst/>
                        </a:rPr>
                        <a:t>Jesus Christ</a:t>
                      </a:r>
                      <a:endParaRPr lang="en-MY"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86981411"/>
                  </a:ext>
                </a:extLst>
              </a:tr>
              <a:tr h="2133924">
                <a:tc>
                  <a:txBody>
                    <a:bodyPr/>
                    <a:lstStyle/>
                    <a:p>
                      <a:pPr>
                        <a:lnSpc>
                          <a:spcPct val="107000"/>
                        </a:lnSpc>
                        <a:spcAft>
                          <a:spcPts val="0"/>
                        </a:spcAft>
                      </a:pPr>
                      <a:r>
                        <a:rPr lang="en-MY" sz="2400">
                          <a:effectLst/>
                        </a:rPr>
                        <a:t>(i)Both Jesus and the Passover lamb were examined on the month of Nisan, 10-14 days</a:t>
                      </a:r>
                      <a:endParaRPr lang="en-MY"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dirty="0">
                          <a:effectLst/>
                        </a:rPr>
                        <a:t>Exodus 12:3-5</a:t>
                      </a:r>
                      <a:endParaRPr lang="en-MY"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dirty="0">
                          <a:effectLst/>
                        </a:rPr>
                        <a:t>Jesus rode into Jerusalem on the 10</a:t>
                      </a:r>
                      <a:r>
                        <a:rPr lang="en-MY" sz="2400" baseline="30000" dirty="0">
                          <a:effectLst/>
                        </a:rPr>
                        <a:t>th</a:t>
                      </a:r>
                      <a:r>
                        <a:rPr lang="en-MY" sz="2400" dirty="0">
                          <a:effectLst/>
                        </a:rPr>
                        <a:t> day of Nissan and arrested on the 14</a:t>
                      </a:r>
                      <a:r>
                        <a:rPr lang="en-MY" sz="2400" baseline="30000" dirty="0">
                          <a:effectLst/>
                        </a:rPr>
                        <a:t>th</a:t>
                      </a:r>
                      <a:r>
                        <a:rPr lang="en-MY" sz="2400" dirty="0">
                          <a:effectLst/>
                        </a:rPr>
                        <a:t> day. He was interrogated between this period of time.</a:t>
                      </a:r>
                      <a:endParaRPr lang="en-MY"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60474983"/>
                  </a:ext>
                </a:extLst>
              </a:tr>
              <a:tr h="699046">
                <a:tc>
                  <a:txBody>
                    <a:bodyPr/>
                    <a:lstStyle/>
                    <a:p>
                      <a:pPr>
                        <a:lnSpc>
                          <a:spcPct val="107000"/>
                        </a:lnSpc>
                        <a:spcAft>
                          <a:spcPts val="0"/>
                        </a:spcAft>
                      </a:pPr>
                      <a:r>
                        <a:rPr lang="en-MY" sz="2400">
                          <a:effectLst/>
                        </a:rPr>
                        <a:t>(ii)Both were free of defect (sin)</a:t>
                      </a:r>
                      <a:endParaRPr lang="en-MY"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a:effectLst/>
                        </a:rPr>
                        <a:t>Exodus 12:5</a:t>
                      </a:r>
                      <a:endParaRPr lang="en-MY"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dirty="0">
                          <a:effectLst/>
                        </a:rPr>
                        <a:t>Matthew 26:59-60</a:t>
                      </a:r>
                    </a:p>
                    <a:p>
                      <a:pPr>
                        <a:lnSpc>
                          <a:spcPct val="107000"/>
                        </a:lnSpc>
                        <a:spcAft>
                          <a:spcPts val="0"/>
                        </a:spcAft>
                      </a:pPr>
                      <a:r>
                        <a:rPr lang="en-MY" sz="2400" dirty="0">
                          <a:effectLst/>
                        </a:rPr>
                        <a:t>1 Peter 1:19</a:t>
                      </a:r>
                      <a:endParaRPr lang="en-MY"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68865783"/>
                  </a:ext>
                </a:extLst>
              </a:tr>
              <a:tr h="1057766">
                <a:tc>
                  <a:txBody>
                    <a:bodyPr/>
                    <a:lstStyle/>
                    <a:p>
                      <a:pPr>
                        <a:lnSpc>
                          <a:spcPct val="107000"/>
                        </a:lnSpc>
                        <a:spcAft>
                          <a:spcPts val="0"/>
                        </a:spcAft>
                      </a:pPr>
                      <a:r>
                        <a:rPr lang="en-MY" sz="2400">
                          <a:effectLst/>
                        </a:rPr>
                        <a:t>(iii)Both were killed on Passover</a:t>
                      </a:r>
                      <a:endParaRPr lang="en-MY"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a:effectLst/>
                        </a:rPr>
                        <a:t>Exodus 12:6</a:t>
                      </a:r>
                      <a:endParaRPr lang="en-MY"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dirty="0">
                          <a:effectLst/>
                        </a:rPr>
                        <a:t>Mark 14:12</a:t>
                      </a:r>
                    </a:p>
                    <a:p>
                      <a:pPr>
                        <a:lnSpc>
                          <a:spcPct val="107000"/>
                        </a:lnSpc>
                        <a:spcAft>
                          <a:spcPts val="0"/>
                        </a:spcAft>
                      </a:pPr>
                      <a:r>
                        <a:rPr lang="en-MY" sz="2400" dirty="0">
                          <a:effectLst/>
                        </a:rPr>
                        <a:t>John 19:14</a:t>
                      </a:r>
                    </a:p>
                    <a:p>
                      <a:pPr>
                        <a:lnSpc>
                          <a:spcPct val="107000"/>
                        </a:lnSpc>
                        <a:spcAft>
                          <a:spcPts val="0"/>
                        </a:spcAft>
                      </a:pPr>
                      <a:r>
                        <a:rPr lang="en-MY" sz="2400" dirty="0">
                          <a:effectLst/>
                        </a:rPr>
                        <a:t>Luke 22:11</a:t>
                      </a:r>
                      <a:endParaRPr lang="en-MY"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82187224"/>
                  </a:ext>
                </a:extLst>
              </a:tr>
              <a:tr h="1057533">
                <a:tc>
                  <a:txBody>
                    <a:bodyPr/>
                    <a:lstStyle/>
                    <a:p>
                      <a:pPr>
                        <a:lnSpc>
                          <a:spcPct val="107000"/>
                        </a:lnSpc>
                        <a:spcAft>
                          <a:spcPts val="0"/>
                        </a:spcAft>
                      </a:pPr>
                      <a:r>
                        <a:rPr lang="en-MY" sz="2400">
                          <a:effectLst/>
                        </a:rPr>
                        <a:t>(iv)The blood of both was applied on wooden beams</a:t>
                      </a:r>
                      <a:endParaRPr lang="en-MY"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dirty="0">
                          <a:effectLst/>
                        </a:rPr>
                        <a:t>Exodus 12:7</a:t>
                      </a:r>
                      <a:endParaRPr lang="en-MY"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dirty="0">
                          <a:effectLst/>
                        </a:rPr>
                        <a:t>Jesus’ blood was spilt on the wooden cross</a:t>
                      </a:r>
                      <a:endParaRPr lang="en-MY"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85165857"/>
                  </a:ext>
                </a:extLst>
              </a:tr>
            </a:tbl>
          </a:graphicData>
        </a:graphic>
      </p:graphicFrame>
    </p:spTree>
    <p:extLst>
      <p:ext uri="{BB962C8B-B14F-4D97-AF65-F5344CB8AC3E}">
        <p14:creationId xmlns:p14="http://schemas.microsoft.com/office/powerpoint/2010/main" val="292855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F1887-79B6-46FF-8332-7B6721A26612}"/>
              </a:ext>
            </a:extLst>
          </p:cNvPr>
          <p:cNvSpPr>
            <a:spLocks noGrp="1"/>
          </p:cNvSpPr>
          <p:nvPr>
            <p:ph type="title"/>
          </p:nvPr>
        </p:nvSpPr>
        <p:spPr/>
        <p:txBody>
          <a:bodyPr/>
          <a:lstStyle/>
          <a:p>
            <a:endParaRPr lang="en-MY"/>
          </a:p>
        </p:txBody>
      </p:sp>
      <p:graphicFrame>
        <p:nvGraphicFramePr>
          <p:cNvPr id="4" name="Content Placeholder 3">
            <a:extLst>
              <a:ext uri="{FF2B5EF4-FFF2-40B4-BE49-F238E27FC236}">
                <a16:creationId xmlns:a16="http://schemas.microsoft.com/office/drawing/2014/main" id="{7B3555B1-B7E3-41A4-A1C5-572E0005A159}"/>
              </a:ext>
            </a:extLst>
          </p:cNvPr>
          <p:cNvGraphicFramePr>
            <a:graphicFrameLocks noGrp="1"/>
          </p:cNvGraphicFramePr>
          <p:nvPr>
            <p:ph idx="1"/>
            <p:extLst>
              <p:ext uri="{D42A27DB-BD31-4B8C-83A1-F6EECF244321}">
                <p14:modId xmlns:p14="http://schemas.microsoft.com/office/powerpoint/2010/main" val="4009154285"/>
              </p:ext>
            </p:extLst>
          </p:nvPr>
        </p:nvGraphicFramePr>
        <p:xfrm>
          <a:off x="0" y="962525"/>
          <a:ext cx="12192002" cy="5895478"/>
        </p:xfrm>
        <a:graphic>
          <a:graphicData uri="http://schemas.openxmlformats.org/drawingml/2006/table">
            <a:tbl>
              <a:tblPr firstRow="1" firstCol="1" bandRow="1">
                <a:tableStyleId>{5C22544A-7EE6-4342-B048-85BDC9FD1C3A}</a:tableStyleId>
              </a:tblPr>
              <a:tblGrid>
                <a:gridCol w="4063550">
                  <a:extLst>
                    <a:ext uri="{9D8B030D-6E8A-4147-A177-3AD203B41FA5}">
                      <a16:colId xmlns:a16="http://schemas.microsoft.com/office/drawing/2014/main" val="930919947"/>
                    </a:ext>
                  </a:extLst>
                </a:gridCol>
                <a:gridCol w="4063550">
                  <a:extLst>
                    <a:ext uri="{9D8B030D-6E8A-4147-A177-3AD203B41FA5}">
                      <a16:colId xmlns:a16="http://schemas.microsoft.com/office/drawing/2014/main" val="3254132610"/>
                    </a:ext>
                  </a:extLst>
                </a:gridCol>
                <a:gridCol w="4064902">
                  <a:extLst>
                    <a:ext uri="{9D8B030D-6E8A-4147-A177-3AD203B41FA5}">
                      <a16:colId xmlns:a16="http://schemas.microsoft.com/office/drawing/2014/main" val="4188810033"/>
                    </a:ext>
                  </a:extLst>
                </a:gridCol>
              </a:tblGrid>
              <a:tr h="1821884">
                <a:tc>
                  <a:txBody>
                    <a:bodyPr/>
                    <a:lstStyle/>
                    <a:p>
                      <a:pPr>
                        <a:lnSpc>
                          <a:spcPct val="107000"/>
                        </a:lnSpc>
                        <a:spcAft>
                          <a:spcPts val="0"/>
                        </a:spcAft>
                      </a:pPr>
                      <a:r>
                        <a:rPr lang="en-MY" sz="2400">
                          <a:effectLst/>
                        </a:rPr>
                        <a:t>(v)The blood of both is    effectual for the faithful </a:t>
                      </a:r>
                      <a:endParaRPr lang="en-MY"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a:effectLst/>
                        </a:rPr>
                        <a:t>Exodus 12:7</a:t>
                      </a:r>
                      <a:endParaRPr lang="en-MY"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dirty="0">
                          <a:effectLst/>
                        </a:rPr>
                        <a:t>(Jn. 1:29; 1 Jn. 2:2; 2 Cor. 5:19; 1 Tim. 4:10; Heb. 2:9; Titus 2:11), (Jn. 1:12)</a:t>
                      </a:r>
                      <a:endParaRPr lang="en-MY"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50901706"/>
                  </a:ext>
                </a:extLst>
              </a:tr>
              <a:tr h="902602">
                <a:tc>
                  <a:txBody>
                    <a:bodyPr/>
                    <a:lstStyle/>
                    <a:p>
                      <a:pPr>
                        <a:lnSpc>
                          <a:spcPct val="107000"/>
                        </a:lnSpc>
                        <a:spcAft>
                          <a:spcPts val="0"/>
                        </a:spcAft>
                      </a:pPr>
                      <a:r>
                        <a:rPr lang="en-MY" sz="2400">
                          <a:effectLst/>
                        </a:rPr>
                        <a:t>(vi) Both lambs undergo God’s fiery wrath</a:t>
                      </a:r>
                      <a:endParaRPr lang="en-MY"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a:effectLst/>
                        </a:rPr>
                        <a:t>Exodus 12:9</a:t>
                      </a:r>
                      <a:endParaRPr lang="en-MY"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dirty="0">
                          <a:effectLst/>
                        </a:rPr>
                        <a:t>Heb. 12:29</a:t>
                      </a:r>
                    </a:p>
                    <a:p>
                      <a:pPr>
                        <a:lnSpc>
                          <a:spcPct val="107000"/>
                        </a:lnSpc>
                        <a:spcAft>
                          <a:spcPts val="0"/>
                        </a:spcAft>
                      </a:pPr>
                      <a:r>
                        <a:rPr lang="en-MY" sz="2400" dirty="0">
                          <a:effectLst/>
                        </a:rPr>
                        <a:t>Romans 5:9</a:t>
                      </a:r>
                      <a:endParaRPr lang="en-MY"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74848688"/>
                  </a:ext>
                </a:extLst>
              </a:tr>
              <a:tr h="1365788">
                <a:tc>
                  <a:txBody>
                    <a:bodyPr/>
                    <a:lstStyle/>
                    <a:p>
                      <a:pPr>
                        <a:lnSpc>
                          <a:spcPct val="107000"/>
                        </a:lnSpc>
                        <a:spcAft>
                          <a:spcPts val="0"/>
                        </a:spcAft>
                      </a:pPr>
                      <a:r>
                        <a:rPr lang="en-MY" sz="2400">
                          <a:effectLst/>
                        </a:rPr>
                        <a:t>(vii) The blood of both stays God’s wrath</a:t>
                      </a:r>
                      <a:endParaRPr lang="en-MY"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a:effectLst/>
                        </a:rPr>
                        <a:t>Exodus 12:13, 23-27</a:t>
                      </a:r>
                    </a:p>
                    <a:p>
                      <a:pPr>
                        <a:lnSpc>
                          <a:spcPct val="107000"/>
                        </a:lnSpc>
                        <a:spcAft>
                          <a:spcPts val="0"/>
                        </a:spcAft>
                      </a:pPr>
                      <a:r>
                        <a:rPr lang="en-MY" sz="2400">
                          <a:effectLst/>
                        </a:rPr>
                        <a:t>Lev 17:11</a:t>
                      </a:r>
                      <a:endParaRPr lang="en-MY"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dirty="0">
                          <a:effectLst/>
                        </a:rPr>
                        <a:t>1 Peter 1:18-20</a:t>
                      </a:r>
                    </a:p>
                    <a:p>
                      <a:pPr>
                        <a:lnSpc>
                          <a:spcPct val="107000"/>
                        </a:lnSpc>
                        <a:spcAft>
                          <a:spcPts val="0"/>
                        </a:spcAft>
                      </a:pPr>
                      <a:r>
                        <a:rPr lang="en-MY" sz="2400" dirty="0">
                          <a:effectLst/>
                        </a:rPr>
                        <a:t>Romans 5:9</a:t>
                      </a:r>
                    </a:p>
                    <a:p>
                      <a:pPr>
                        <a:lnSpc>
                          <a:spcPct val="107000"/>
                        </a:lnSpc>
                        <a:spcAft>
                          <a:spcPts val="0"/>
                        </a:spcAft>
                      </a:pPr>
                      <a:r>
                        <a:rPr lang="en-MY" sz="2400" dirty="0">
                          <a:effectLst/>
                        </a:rPr>
                        <a:t>1 John 1:7</a:t>
                      </a:r>
                      <a:endParaRPr lang="en-MY"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23090118"/>
                  </a:ext>
                </a:extLst>
              </a:tr>
              <a:tr h="902602">
                <a:tc>
                  <a:txBody>
                    <a:bodyPr/>
                    <a:lstStyle/>
                    <a:p>
                      <a:pPr>
                        <a:lnSpc>
                          <a:spcPct val="107000"/>
                        </a:lnSpc>
                        <a:spcAft>
                          <a:spcPts val="0"/>
                        </a:spcAft>
                      </a:pPr>
                      <a:r>
                        <a:rPr lang="en-MY" sz="2400">
                          <a:effectLst/>
                        </a:rPr>
                        <a:t>(viii) Both are killed publicly </a:t>
                      </a:r>
                      <a:endParaRPr lang="en-MY"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a:effectLst/>
                        </a:rPr>
                        <a:t>Exodus 12:21</a:t>
                      </a:r>
                      <a:endParaRPr lang="en-MY"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dirty="0">
                          <a:effectLst/>
                        </a:rPr>
                        <a:t>Golgotha was a public area</a:t>
                      </a:r>
                      <a:endParaRPr lang="en-MY"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31079149"/>
                  </a:ext>
                </a:extLst>
              </a:tr>
              <a:tr h="902602">
                <a:tc>
                  <a:txBody>
                    <a:bodyPr/>
                    <a:lstStyle/>
                    <a:p>
                      <a:pPr>
                        <a:lnSpc>
                          <a:spcPct val="107000"/>
                        </a:lnSpc>
                        <a:spcAft>
                          <a:spcPts val="0"/>
                        </a:spcAft>
                      </a:pPr>
                      <a:r>
                        <a:rPr lang="en-MY" sz="2400">
                          <a:effectLst/>
                        </a:rPr>
                        <a:t>(ix)The bones of both remain unbroken</a:t>
                      </a:r>
                      <a:endParaRPr lang="en-MY"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a:effectLst/>
                        </a:rPr>
                        <a:t>Exodus 12:46</a:t>
                      </a:r>
                    </a:p>
                    <a:p>
                      <a:pPr>
                        <a:lnSpc>
                          <a:spcPct val="107000"/>
                        </a:lnSpc>
                        <a:spcAft>
                          <a:spcPts val="0"/>
                        </a:spcAft>
                      </a:pPr>
                      <a:r>
                        <a:rPr lang="en-MY" sz="2400">
                          <a:effectLst/>
                        </a:rPr>
                        <a:t>Psalm 34:20</a:t>
                      </a:r>
                      <a:endParaRPr lang="en-MY"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MY" sz="2400" dirty="0">
                          <a:effectLst/>
                        </a:rPr>
                        <a:t>John 19:32-36</a:t>
                      </a:r>
                      <a:endParaRPr lang="en-MY"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77530662"/>
                  </a:ext>
                </a:extLst>
              </a:tr>
            </a:tbl>
          </a:graphicData>
        </a:graphic>
      </p:graphicFrame>
      <p:sp>
        <p:nvSpPr>
          <p:cNvPr id="5" name="Rectangle 1">
            <a:extLst>
              <a:ext uri="{FF2B5EF4-FFF2-40B4-BE49-F238E27FC236}">
                <a16:creationId xmlns:a16="http://schemas.microsoft.com/office/drawing/2014/main" id="{F5701F43-08B4-44B2-98DA-2DEFCE6B9884}"/>
              </a:ext>
            </a:extLst>
          </p:cNvPr>
          <p:cNvSpPr>
            <a:spLocks noChangeArrowheads="1"/>
          </p:cNvSpPr>
          <p:nvPr/>
        </p:nvSpPr>
        <p:spPr bwMode="auto">
          <a:xfrm>
            <a:off x="-5780246" y="-527290"/>
            <a:ext cx="25963448" cy="98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MY"/>
          </a:p>
        </p:txBody>
      </p:sp>
    </p:spTree>
    <p:extLst>
      <p:ext uri="{BB962C8B-B14F-4D97-AF65-F5344CB8AC3E}">
        <p14:creationId xmlns:p14="http://schemas.microsoft.com/office/powerpoint/2010/main" val="3652859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2E5E0-8307-4342-AA2A-BE04776A3AF3}"/>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41E9B9A5-A0C8-4A07-B039-C795DEC849FB}"/>
              </a:ext>
            </a:extLst>
          </p:cNvPr>
          <p:cNvSpPr>
            <a:spLocks noGrp="1"/>
          </p:cNvSpPr>
          <p:nvPr>
            <p:ph idx="1"/>
          </p:nvPr>
        </p:nvSpPr>
        <p:spPr/>
        <p:txBody>
          <a:bodyPr/>
          <a:lstStyle/>
          <a:p>
            <a:pPr marL="0" indent="0">
              <a:buNone/>
            </a:pPr>
            <a:r>
              <a:rPr lang="en-MY" sz="3200" b="1" dirty="0"/>
              <a:t>Through studying these parallelisms, we will discover that God has bestowed blessings on us in at least 4 aspects:</a:t>
            </a:r>
          </a:p>
          <a:p>
            <a:pPr marL="0" lvl="0" indent="0">
              <a:buNone/>
            </a:pPr>
            <a:r>
              <a:rPr lang="en-MY" sz="3200" b="1" dirty="0"/>
              <a:t>1.	Pardon</a:t>
            </a:r>
          </a:p>
          <a:p>
            <a:pPr marL="0" lvl="0" indent="0">
              <a:buNone/>
            </a:pPr>
            <a:r>
              <a:rPr lang="en-MY" sz="3200" b="1" dirty="0"/>
              <a:t>2.	Preface </a:t>
            </a:r>
          </a:p>
          <a:p>
            <a:pPr marL="0" lvl="0" indent="0">
              <a:buNone/>
            </a:pPr>
            <a:r>
              <a:rPr lang="en-MY" sz="3200" b="1" dirty="0"/>
              <a:t>3.	Protection</a:t>
            </a:r>
          </a:p>
          <a:p>
            <a:pPr marL="0" lvl="0" indent="0">
              <a:buNone/>
            </a:pPr>
            <a:r>
              <a:rPr lang="en-MY" sz="3200" b="1" dirty="0"/>
              <a:t>4.	Plunders</a:t>
            </a:r>
          </a:p>
          <a:p>
            <a:endParaRPr lang="en-MY" dirty="0"/>
          </a:p>
        </p:txBody>
      </p:sp>
    </p:spTree>
    <p:extLst>
      <p:ext uri="{BB962C8B-B14F-4D97-AF65-F5344CB8AC3E}">
        <p14:creationId xmlns:p14="http://schemas.microsoft.com/office/powerpoint/2010/main" val="33141100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884</TotalTime>
  <Words>347</Words>
  <Application>Microsoft Office PowerPoint</Application>
  <PresentationFormat>Widescreen</PresentationFormat>
  <Paragraphs>105</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DengXian</vt:lpstr>
      <vt:lpstr>Arial</vt:lpstr>
      <vt:lpstr>Calibri</vt:lpstr>
      <vt:lpstr>Century Gothic</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Christ in the Passover Story</vt:lpstr>
      <vt:lpstr>PowerPoint Presentation</vt:lpstr>
      <vt:lpstr>PowerPoint Presentation</vt:lpstr>
      <vt:lpstr>1.  Pardon</vt:lpstr>
      <vt:lpstr>PowerPoint Presentation</vt:lpstr>
      <vt:lpstr>PowerPoint Presentation</vt:lpstr>
      <vt:lpstr>PowerPoint Presentation</vt:lpstr>
      <vt:lpstr>2. Preface</vt:lpstr>
      <vt:lpstr>PowerPoint Presentation</vt:lpstr>
      <vt:lpstr>PowerPoint Presentation</vt:lpstr>
      <vt:lpstr>PowerPoint Presentation</vt:lpstr>
      <vt:lpstr>3. Protection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Response: Worship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18</cp:revision>
  <dcterms:created xsi:type="dcterms:W3CDTF">2019-12-18T06:48:21Z</dcterms:created>
  <dcterms:modified xsi:type="dcterms:W3CDTF">2019-12-21T16:39:41Z</dcterms:modified>
</cp:coreProperties>
</file>