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handoutMasterIdLst>
    <p:handoutMasterId r:id="rId24"/>
  </p:handoutMasterIdLst>
  <p:sldIdLst>
    <p:sldId id="367" r:id="rId2"/>
    <p:sldId id="368" r:id="rId3"/>
    <p:sldId id="338" r:id="rId4"/>
    <p:sldId id="332" r:id="rId5"/>
    <p:sldId id="373" r:id="rId6"/>
    <p:sldId id="370" r:id="rId7"/>
    <p:sldId id="372" r:id="rId8"/>
    <p:sldId id="376" r:id="rId9"/>
    <p:sldId id="377" r:id="rId10"/>
    <p:sldId id="378" r:id="rId11"/>
    <p:sldId id="379" r:id="rId12"/>
    <p:sldId id="380" r:id="rId13"/>
    <p:sldId id="382" r:id="rId14"/>
    <p:sldId id="383" r:id="rId15"/>
    <p:sldId id="385" r:id="rId16"/>
    <p:sldId id="384" r:id="rId17"/>
    <p:sldId id="387" r:id="rId18"/>
    <p:sldId id="388" r:id="rId19"/>
    <p:sldId id="386" r:id="rId20"/>
    <p:sldId id="389" r:id="rId21"/>
    <p:sldId id="390" r:id="rId22"/>
    <p:sldId id="391"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BD01"/>
    <a:srgbClr val="3C3200"/>
    <a:srgbClr val="251F00"/>
    <a:srgbClr val="8B9A54"/>
    <a:srgbClr val="94C5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2040" y="-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0EDD8E-79E3-5149-9AD0-75D5030A0B55}" type="datetimeFigureOut">
              <a:rPr lang="en-US" smtClean="0"/>
              <a:t>1/15/20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CA02F5-A1A7-4943-B563-1D47B07164B8}" type="slidenum">
              <a:rPr lang="en-US" smtClean="0"/>
              <a:t>‹#›</a:t>
            </a:fld>
            <a:endParaRPr lang="en-US"/>
          </a:p>
        </p:txBody>
      </p:sp>
    </p:spTree>
    <p:extLst>
      <p:ext uri="{BB962C8B-B14F-4D97-AF65-F5344CB8AC3E}">
        <p14:creationId xmlns:p14="http://schemas.microsoft.com/office/powerpoint/2010/main" val="27118080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09138-51BF-CD41-899E-4458595FF5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52C2F-178F-2F4C-9073-9352E592E9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7464A-9597-604C-AAC0-9CA82B1B26D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F9D97-A010-624B-A573-FC3FB52854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929DD-AF64-F24A-A0BC-C59704E5ED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983B3-AA2B-3E4D-82F2-C7BDFA47B2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A6B36-BA02-0D4B-8F69-66665CF7B3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2969A057-2304-B54E-A332-9401624F8CCE}" type="slidenum">
              <a:rPr lang="en-US" smtClean="0"/>
              <a:pPr/>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42E34-3BDF-E641-9695-6985DE0311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AE8D9D-93A3-5945-BD5A-BFB1A0AF9C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B09DC-AD40-7545-92EC-20D2A0813A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16484943-0AAC-3041-B11D-C98A96071CAA}" type="slidenum">
              <a:rPr lang="en-US" smtClean="0"/>
              <a:pPr/>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microsoft.com/office/2007/relationships/hdphoto" Target="../media/hdphoto5.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 Id="rId3" Type="http://schemas.microsoft.com/office/2007/relationships/hdphoto" Target="../media/hdphoto6.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microsoft.com/office/2007/relationships/hdphoto" Target="../media/hdphoto7.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microsoft.com/office/2007/relationships/hdphoto" Target="../media/hdphoto8.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microsoft.com/office/2007/relationships/hdphoto" Target="../media/hdphoto9.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microsoft.com/office/2007/relationships/hdphoto" Target="../media/hdphoto10.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microsoft.com/office/2007/relationships/hdphoto" Target="../media/hdphoto1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 Id="rId3"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 Id="rId3" Type="http://schemas.microsoft.com/office/2007/relationships/hdphoto" Target="../media/hdphoto4.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913813" cy="914400"/>
          </a:xfrm>
        </p:spPr>
        <p:txBody>
          <a:bodyPr/>
          <a:lstStyle/>
          <a:p>
            <a:r>
              <a:rPr lang="en-US" dirty="0" smtClean="0"/>
              <a:t>PSALM 34:11-22</a:t>
            </a:r>
            <a:endParaRPr lang="en-US"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rcRect t="-1824" b="-1824"/>
          <a:stretch>
            <a:fillRect/>
          </a:stretch>
        </p:blipFill>
        <p:spPr>
          <a:xfrm>
            <a:off x="1114425" y="1828800"/>
            <a:ext cx="7610475" cy="4437063"/>
          </a:xfrm>
        </p:spPr>
      </p:pic>
      <p:sp>
        <p:nvSpPr>
          <p:cNvPr id="7" name="TextBox 6"/>
          <p:cNvSpPr txBox="1"/>
          <p:nvPr/>
        </p:nvSpPr>
        <p:spPr>
          <a:xfrm>
            <a:off x="4419600" y="3124200"/>
            <a:ext cx="4114800" cy="523220"/>
          </a:xfrm>
          <a:prstGeom prst="rect">
            <a:avLst/>
          </a:prstGeom>
          <a:solidFill>
            <a:schemeClr val="accent3">
              <a:lumMod val="40000"/>
              <a:lumOff val="60000"/>
            </a:schemeClr>
          </a:solidFill>
        </p:spPr>
        <p:txBody>
          <a:bodyPr wrap="square" rtlCol="0">
            <a:spAutoFit/>
          </a:bodyPr>
          <a:lstStyle/>
          <a:p>
            <a:pPr algn="ctr"/>
            <a:r>
              <a:rPr lang="en-US" sz="2800" b="1" dirty="0" smtClean="0">
                <a:solidFill>
                  <a:schemeClr val="tx1">
                    <a:lumMod val="75000"/>
                    <a:lumOff val="25000"/>
                  </a:schemeClr>
                </a:solidFill>
                <a:latin typeface="+mn-lt"/>
                <a:cs typeface="Helvetica"/>
              </a:rPr>
              <a:t>“LEARN FROM ME”</a:t>
            </a:r>
            <a:endParaRPr lang="en-US" sz="2800" b="1" dirty="0">
              <a:solidFill>
                <a:schemeClr val="tx1">
                  <a:lumMod val="75000"/>
                  <a:lumOff val="25000"/>
                </a:schemeClr>
              </a:solidFill>
              <a:latin typeface="+mn-lt"/>
              <a:cs typeface="Helvetica"/>
            </a:endParaRPr>
          </a:p>
        </p:txBody>
      </p:sp>
    </p:spTree>
    <p:extLst>
      <p:ext uri="{BB962C8B-B14F-4D97-AF65-F5344CB8AC3E}">
        <p14:creationId xmlns:p14="http://schemas.microsoft.com/office/powerpoint/2010/main" val="9533214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915400" cy="914400"/>
          </a:xfrm>
        </p:spPr>
        <p:txBody>
          <a:bodyPr/>
          <a:lstStyle/>
          <a:p>
            <a:r>
              <a:rPr lang="en-US" dirty="0" smtClean="0"/>
              <a:t>A Problem of The Heart</a:t>
            </a:r>
            <a:endParaRPr lang="en-US" dirty="0"/>
          </a:p>
        </p:txBody>
      </p:sp>
      <p:pic>
        <p:nvPicPr>
          <p:cNvPr id="5" name="Picture Placeholder 4"/>
          <p:cNvPicPr>
            <a:picLocks noGrp="1" noChangeAspect="1"/>
          </p:cNvPicPr>
          <p:nvPr>
            <p:ph type="pic" idx="1"/>
          </p:nvPr>
        </p:nvPicPr>
        <p:blipFill>
          <a:blip r:embed="rId2"/>
          <a:srcRect t="-6335" b="-6335"/>
          <a:stretch>
            <a:fillRect/>
          </a:stretch>
        </p:blipFill>
        <p:spPr>
          <a:xfrm>
            <a:off x="4953000" y="2047875"/>
            <a:ext cx="3733800" cy="4206875"/>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457200" y="2039112"/>
            <a:ext cx="4191000" cy="4224528"/>
          </a:xfrm>
        </p:spPr>
        <p:txBody>
          <a:bodyPr>
            <a:normAutofit/>
          </a:bodyPr>
          <a:lstStyle/>
          <a:p>
            <a:pPr algn="just"/>
            <a:r>
              <a:rPr lang="en-US" b="1" baseline="30000" dirty="0"/>
              <a:t>35 </a:t>
            </a:r>
            <a:r>
              <a:rPr lang="en-US" b="1" dirty="0"/>
              <a:t>A good man brings good things out of the good stored up in him, and an evil man brings evil things out of the evil stored up in him. </a:t>
            </a:r>
            <a:r>
              <a:rPr lang="en-US" b="1" dirty="0" smtClean="0"/>
              <a:t>               </a:t>
            </a:r>
            <a:r>
              <a:rPr lang="en-US" b="1" dirty="0" smtClean="0">
                <a:solidFill>
                  <a:schemeClr val="accent6">
                    <a:lumMod val="75000"/>
                  </a:schemeClr>
                </a:solidFill>
              </a:rPr>
              <a:t> </a:t>
            </a:r>
            <a:r>
              <a:rPr lang="en-US" b="1" i="1" dirty="0" smtClean="0">
                <a:solidFill>
                  <a:schemeClr val="accent6">
                    <a:lumMod val="75000"/>
                  </a:schemeClr>
                </a:solidFill>
              </a:rPr>
              <a:t>(Matthew 12)</a:t>
            </a:r>
            <a:r>
              <a:rPr lang="en-MY" dirty="0" smtClean="0">
                <a:solidFill>
                  <a:schemeClr val="accent6">
                    <a:lumMod val="75000"/>
                  </a:schemeClr>
                </a:solidFill>
              </a:rPr>
              <a:t> </a:t>
            </a:r>
            <a:endParaRPr lang="en-MY" sz="200" dirty="0" smtClean="0"/>
          </a:p>
          <a:p>
            <a:pPr algn="just"/>
            <a:r>
              <a:rPr lang="en-US" b="1" baseline="30000" dirty="0"/>
              <a:t>7 </a:t>
            </a:r>
            <a:r>
              <a:rPr lang="en-US" b="1" dirty="0"/>
              <a:t>All kinds of animals, birds, reptiles and sea creatures are being tamed and have been tamed by mankind, </a:t>
            </a:r>
            <a:r>
              <a:rPr lang="en-US" b="1" baseline="30000" dirty="0"/>
              <a:t>8 </a:t>
            </a:r>
            <a:r>
              <a:rPr lang="en-US" b="1" dirty="0"/>
              <a:t>but no human being can tame the tongue. It is a restless evil, full of deadly poison</a:t>
            </a:r>
            <a:r>
              <a:rPr lang="en-US" b="1" dirty="0" smtClean="0"/>
              <a:t>.</a:t>
            </a:r>
            <a:r>
              <a:rPr lang="en-US" b="1" dirty="0"/>
              <a:t>	</a:t>
            </a:r>
            <a:r>
              <a:rPr lang="en-US" b="1" dirty="0" smtClean="0"/>
              <a:t>           </a:t>
            </a:r>
            <a:r>
              <a:rPr lang="en-US" b="1" i="1" dirty="0" smtClean="0">
                <a:solidFill>
                  <a:srgbClr val="7E8C4D"/>
                </a:solidFill>
              </a:rPr>
              <a:t>(</a:t>
            </a:r>
            <a:r>
              <a:rPr lang="en-US" b="1" i="1" dirty="0">
                <a:solidFill>
                  <a:srgbClr val="7E8C4D"/>
                </a:solidFill>
              </a:rPr>
              <a:t>James 3</a:t>
            </a:r>
            <a:r>
              <a:rPr lang="en-US" b="1" i="1" dirty="0" smtClean="0">
                <a:solidFill>
                  <a:srgbClr val="7E8C4D"/>
                </a:solidFill>
              </a:rPr>
              <a:t>)</a:t>
            </a:r>
            <a:endParaRPr lang="en-MY" dirty="0">
              <a:solidFill>
                <a:srgbClr val="7E8C4D"/>
              </a:solidFill>
            </a:endParaRPr>
          </a:p>
        </p:txBody>
      </p:sp>
    </p:spTree>
    <p:extLst>
      <p:ext uri="{BB962C8B-B14F-4D97-AF65-F5344CB8AC3E}">
        <p14:creationId xmlns:p14="http://schemas.microsoft.com/office/powerpoint/2010/main" val="310256910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8913813" cy="914400"/>
          </a:xfrm>
        </p:spPr>
        <p:txBody>
          <a:bodyPr/>
          <a:lstStyle/>
          <a:p>
            <a:r>
              <a:rPr lang="en-US" dirty="0" smtClean="0"/>
              <a:t>Result</a:t>
            </a:r>
            <a:endParaRPr lang="en-US" dirty="0"/>
          </a:p>
        </p:txBody>
      </p:sp>
      <p:pic>
        <p:nvPicPr>
          <p:cNvPr id="4" name="Content Placeholder 3"/>
          <p:cNvPicPr>
            <a:picLocks noGrp="1" noChangeAspect="1"/>
          </p:cNvPicPr>
          <p:nvPr>
            <p:ph idx="1"/>
          </p:nvPr>
        </p:nvPicPr>
        <p:blipFill>
          <a:blip r:embed="rId2"/>
          <a:srcRect l="-10313" r="-10313"/>
          <a:stretch>
            <a:fillRect/>
          </a:stretch>
        </p:blipFill>
        <p:spPr>
          <a:xfrm>
            <a:off x="1114424" y="2286000"/>
            <a:ext cx="7610476" cy="36707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605990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13813" cy="914400"/>
          </a:xfrm>
        </p:spPr>
        <p:txBody>
          <a:bodyPr/>
          <a:lstStyle/>
          <a:p>
            <a:r>
              <a:rPr lang="en-US" dirty="0" smtClean="0"/>
              <a:t>The Key</a:t>
            </a:r>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rcRect l="-37259" r="-37259"/>
          <a:stretch>
            <a:fillRect/>
          </a:stretch>
        </p:blipFill>
        <p:spPr>
          <a:xfrm>
            <a:off x="1114425" y="1963737"/>
            <a:ext cx="7610475" cy="43608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321432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13813" cy="914400"/>
          </a:xfrm>
        </p:spPr>
        <p:txBody>
          <a:bodyPr/>
          <a:lstStyle/>
          <a:p>
            <a:r>
              <a:rPr lang="en-US" dirty="0" smtClean="0"/>
              <a:t>David’s Prayer</a:t>
            </a:r>
            <a:endParaRPr lang="en-US" dirty="0"/>
          </a:p>
        </p:txBody>
      </p:sp>
      <p:pic>
        <p:nvPicPr>
          <p:cNvPr id="7" name="Content Placeholder 6"/>
          <p:cNvPicPr>
            <a:picLocks noGrp="1" noChangeAspect="1"/>
          </p:cNvPicPr>
          <p:nvPr>
            <p:ph idx="1"/>
          </p:nvPr>
        </p:nvPicPr>
        <p:blipFill>
          <a:blip r:embed="rId2"/>
          <a:srcRect l="-38811" r="-38811"/>
          <a:stretch>
            <a:fillRect/>
          </a:stretch>
        </p:blipFill>
        <p:spPr>
          <a:xfrm>
            <a:off x="1114425" y="1981200"/>
            <a:ext cx="7610475" cy="42846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542667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8915400" cy="914400"/>
          </a:xfrm>
        </p:spPr>
        <p:txBody>
          <a:bodyPr/>
          <a:lstStyle/>
          <a:p>
            <a:r>
              <a:rPr lang="en-US" dirty="0" smtClean="0"/>
              <a:t>Relationship</a:t>
            </a:r>
            <a:endParaRPr lang="en-US" dirty="0"/>
          </a:p>
        </p:txBody>
      </p:sp>
      <p:sp>
        <p:nvSpPr>
          <p:cNvPr id="3" name="Subtitle 2"/>
          <p:cNvSpPr>
            <a:spLocks noGrp="1"/>
          </p:cNvSpPr>
          <p:nvPr>
            <p:ph type="subTitle" idx="1"/>
          </p:nvPr>
        </p:nvSpPr>
        <p:spPr>
          <a:xfrm>
            <a:off x="914400" y="4953000"/>
            <a:ext cx="8001000" cy="1600200"/>
          </a:xfrm>
        </p:spPr>
        <p:txBody>
          <a:bodyPr>
            <a:noAutofit/>
          </a:bodyPr>
          <a:lstStyle/>
          <a:p>
            <a:pPr algn="just"/>
            <a:r>
              <a:rPr lang="en-US" b="1" baseline="30000" dirty="0"/>
              <a:t>16 </a:t>
            </a:r>
            <a:r>
              <a:rPr lang="en-US" b="1" dirty="0"/>
              <a:t>but the face of the </a:t>
            </a:r>
            <a:r>
              <a:rPr lang="en-US" b="1" cap="small" dirty="0"/>
              <a:t>Lord</a:t>
            </a:r>
            <a:r>
              <a:rPr lang="en-US" b="1" dirty="0"/>
              <a:t> is against those who do evil, to blot out their name from the earth. </a:t>
            </a:r>
            <a:r>
              <a:rPr lang="en-US" b="1" baseline="30000" dirty="0"/>
              <a:t>17 </a:t>
            </a:r>
            <a:r>
              <a:rPr lang="en-US" b="1" dirty="0"/>
              <a:t>The righteous cry out, and the </a:t>
            </a:r>
            <a:r>
              <a:rPr lang="en-US" b="1" cap="small" dirty="0"/>
              <a:t>Lord</a:t>
            </a:r>
            <a:r>
              <a:rPr lang="en-US" b="1" dirty="0"/>
              <a:t> hears them; he delivers them from all their troubles. </a:t>
            </a:r>
            <a:r>
              <a:rPr lang="en-US" b="1" baseline="30000" dirty="0"/>
              <a:t>18 </a:t>
            </a:r>
            <a:r>
              <a:rPr lang="en-US" b="1" dirty="0"/>
              <a:t>The </a:t>
            </a:r>
            <a:r>
              <a:rPr lang="en-US" b="1" cap="small" dirty="0"/>
              <a:t>Lord</a:t>
            </a:r>
            <a:r>
              <a:rPr lang="en-US" b="1" dirty="0"/>
              <a:t> is close to the brokenhearted and saves those who are crushed in spirit.	</a:t>
            </a:r>
            <a:r>
              <a:rPr lang="en-US" b="1" dirty="0" smtClean="0"/>
              <a:t>				            </a:t>
            </a:r>
            <a:r>
              <a:rPr lang="en-US" b="1" i="1" dirty="0" smtClean="0">
                <a:solidFill>
                  <a:srgbClr val="7E8C4D"/>
                </a:solidFill>
              </a:rPr>
              <a:t>(</a:t>
            </a:r>
            <a:r>
              <a:rPr lang="en-US" b="1" i="1" dirty="0">
                <a:solidFill>
                  <a:srgbClr val="7E8C4D"/>
                </a:solidFill>
              </a:rPr>
              <a:t>Psalm 34</a:t>
            </a:r>
            <a:r>
              <a:rPr lang="en-US" b="1" i="1" dirty="0" smtClean="0">
                <a:solidFill>
                  <a:srgbClr val="7E8C4D"/>
                </a:solidFill>
              </a:rPr>
              <a:t>)</a:t>
            </a:r>
            <a:endParaRPr lang="en-MY" dirty="0">
              <a:solidFill>
                <a:srgbClr val="7E8C4D"/>
              </a:solidFill>
            </a:endParaRPr>
          </a:p>
        </p:txBody>
      </p:sp>
      <p:pic>
        <p:nvPicPr>
          <p:cNvPr id="5" name="Picture Placeholder 4"/>
          <p:cNvPicPr>
            <a:picLocks noGrp="1" noChangeAspect="1"/>
          </p:cNvPicPr>
          <p:nvPr>
            <p:ph type="pic" sz="quarter" idx="13"/>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l="-18262" t="9515" r="-18262"/>
          <a:stretch/>
        </p:blipFill>
        <p:spPr>
          <a:xfrm>
            <a:off x="1460500" y="1752600"/>
            <a:ext cx="6845300" cy="3013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86532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13813" cy="914400"/>
          </a:xfrm>
        </p:spPr>
        <p:txBody>
          <a:bodyPr/>
          <a:lstStyle/>
          <a:p>
            <a:r>
              <a:rPr lang="en-US" dirty="0" smtClean="0"/>
              <a:t>Relationship</a:t>
            </a:r>
            <a:endParaRPr lang="en-US"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saturation sat="66000"/>
                    </a14:imgEffect>
                  </a14:imgLayer>
                </a14:imgProps>
              </a:ext>
            </a:extLst>
          </a:blip>
          <a:srcRect l="-10354" r="-10354"/>
          <a:stretch>
            <a:fillRect/>
          </a:stretch>
        </p:blipFill>
        <p:spPr>
          <a:xfrm>
            <a:off x="1114425" y="2057400"/>
            <a:ext cx="7610475" cy="42084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837539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74776"/>
            <a:ext cx="8915400" cy="877824"/>
          </a:xfrm>
        </p:spPr>
        <p:txBody>
          <a:bodyPr/>
          <a:lstStyle/>
          <a:p>
            <a:r>
              <a:rPr lang="en-US" dirty="0" smtClean="0"/>
              <a:t>Relationship</a:t>
            </a:r>
            <a:endParaRPr lang="en-US" dirty="0"/>
          </a:p>
        </p:txBody>
      </p:sp>
      <p:sp>
        <p:nvSpPr>
          <p:cNvPr id="3" name="Subtitle 2"/>
          <p:cNvSpPr>
            <a:spLocks noGrp="1"/>
          </p:cNvSpPr>
          <p:nvPr>
            <p:ph type="subTitle" idx="1"/>
          </p:nvPr>
        </p:nvSpPr>
        <p:spPr>
          <a:xfrm>
            <a:off x="914400" y="2286000"/>
            <a:ext cx="8001000" cy="3810000"/>
          </a:xfrm>
        </p:spPr>
        <p:txBody>
          <a:bodyPr/>
          <a:lstStyle/>
          <a:p>
            <a:pPr algn="just">
              <a:lnSpc>
                <a:spcPct val="110000"/>
              </a:lnSpc>
            </a:pPr>
            <a:r>
              <a:rPr lang="en-US" b="1" dirty="0"/>
              <a:t>David was not delivered from the hand of </a:t>
            </a:r>
            <a:r>
              <a:rPr lang="en-US" b="1" dirty="0" err="1"/>
              <a:t>Achish</a:t>
            </a:r>
            <a:r>
              <a:rPr lang="en-US" b="1" dirty="0"/>
              <a:t> because of his righteousness but because of his relationship with God. David feared the Lord. When David sinned through his deception and violence, it revealed that he had allowed his fear of the Lord to wane, replacing it with the fear of man. God graciously delivered David, not due to his righteousness, but because of his relationship. In response to God’s merciful deliverance, David’s fear of God was renewed. As a result David not only could praise God, but he could also share what he had learned with others, urging them to experience the blessing of God in a richer and fuller way</a:t>
            </a:r>
            <a:r>
              <a:rPr lang="en-US" b="1" dirty="0" smtClean="0"/>
              <a:t>.</a:t>
            </a:r>
            <a:endParaRPr lang="en-MY" b="1" dirty="0"/>
          </a:p>
          <a:p>
            <a:pPr algn="r">
              <a:lnSpc>
                <a:spcPct val="110000"/>
              </a:lnSpc>
              <a:spcBef>
                <a:spcPts val="500"/>
              </a:spcBef>
            </a:pPr>
            <a:r>
              <a:rPr lang="en-US" b="1" i="1" dirty="0"/>
              <a:t>      </a:t>
            </a:r>
            <a:r>
              <a:rPr lang="en-US" b="1" i="1" dirty="0">
                <a:solidFill>
                  <a:srgbClr val="7E8C4D"/>
                </a:solidFill>
              </a:rPr>
              <a:t> (Bob </a:t>
            </a:r>
            <a:r>
              <a:rPr lang="en-US" b="1" i="1" dirty="0" err="1">
                <a:solidFill>
                  <a:srgbClr val="7E8C4D"/>
                </a:solidFill>
              </a:rPr>
              <a:t>Deffinbaugh</a:t>
            </a:r>
            <a:r>
              <a:rPr lang="en-US" b="1" i="1" dirty="0">
                <a:solidFill>
                  <a:srgbClr val="7E8C4D"/>
                </a:solidFill>
              </a:rPr>
              <a:t>, </a:t>
            </a:r>
            <a:r>
              <a:rPr lang="en-US" b="1" dirty="0">
                <a:solidFill>
                  <a:srgbClr val="7E8C4D"/>
                </a:solidFill>
              </a:rPr>
              <a:t>"Psalm 34: The Fear of The Lord”</a:t>
            </a:r>
            <a:r>
              <a:rPr lang="en-US" b="1" i="1" dirty="0">
                <a:solidFill>
                  <a:srgbClr val="7E8C4D"/>
                </a:solidFill>
              </a:rPr>
              <a:t>)</a:t>
            </a:r>
            <a:endParaRPr lang="en-MY" b="1" dirty="0">
              <a:solidFill>
                <a:srgbClr val="7E8C4D"/>
              </a:solidFill>
            </a:endParaRPr>
          </a:p>
          <a:p>
            <a:pPr>
              <a:spcBef>
                <a:spcPts val="200"/>
              </a:spcBef>
            </a:pPr>
            <a:endParaRPr lang="en-US" dirty="0">
              <a:solidFill>
                <a:srgbClr val="7E8C4D"/>
              </a:solidFill>
            </a:endParaRPr>
          </a:p>
        </p:txBody>
      </p:sp>
    </p:spTree>
    <p:extLst>
      <p:ext uri="{BB962C8B-B14F-4D97-AF65-F5344CB8AC3E}">
        <p14:creationId xmlns:p14="http://schemas.microsoft.com/office/powerpoint/2010/main" val="4930934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13813" cy="914400"/>
          </a:xfrm>
        </p:spPr>
        <p:txBody>
          <a:bodyPr/>
          <a:lstStyle/>
          <a:p>
            <a:r>
              <a:rPr lang="en-US" dirty="0" smtClean="0"/>
              <a:t>Reward</a:t>
            </a:r>
            <a:endParaRPr lang="en-US" dirty="0"/>
          </a:p>
        </p:txBody>
      </p:sp>
      <p:pic>
        <p:nvPicPr>
          <p:cNvPr id="6" name="Content Placeholder 5"/>
          <p:cNvPicPr>
            <a:picLocks noGrp="1" noChangeAspect="1"/>
          </p:cNvPicPr>
          <p:nvPr>
            <p:ph idx="1"/>
          </p:nvPr>
        </p:nvPicPr>
        <p:blipFill>
          <a:blip r:embed="rId2"/>
          <a:srcRect l="-42086" r="-42086"/>
          <a:stretch>
            <a:fillRect/>
          </a:stretch>
        </p:blipFill>
        <p:spPr>
          <a:xfrm>
            <a:off x="1114425" y="2057400"/>
            <a:ext cx="7610475" cy="41322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041487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13813" cy="914400"/>
          </a:xfrm>
        </p:spPr>
        <p:txBody>
          <a:bodyPr/>
          <a:lstStyle/>
          <a:p>
            <a:r>
              <a:rPr lang="en-US" dirty="0" smtClean="0"/>
              <a:t>Condemnation Or Redemption?</a:t>
            </a:r>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rcRect l="-33229" r="-33229"/>
          <a:stretch>
            <a:fillRect/>
          </a:stretch>
        </p:blipFill>
        <p:spPr>
          <a:xfrm>
            <a:off x="1114425" y="1828800"/>
            <a:ext cx="7610475" cy="457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206554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913813" cy="914400"/>
          </a:xfrm>
        </p:spPr>
        <p:txBody>
          <a:bodyPr/>
          <a:lstStyle/>
          <a:p>
            <a:r>
              <a:rPr lang="en-US" dirty="0" smtClean="0"/>
              <a:t>Redemption</a:t>
            </a:r>
            <a:endParaRPr lang="en-US"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saturation sat="66000"/>
                    </a14:imgEffect>
                  </a14:imgLayer>
                </a14:imgProps>
              </a:ext>
            </a:extLst>
          </a:blip>
          <a:srcRect l="-17381" r="-17381"/>
          <a:stretch>
            <a:fillRect/>
          </a:stretch>
        </p:blipFill>
        <p:spPr>
          <a:xfrm>
            <a:off x="914400" y="2209800"/>
            <a:ext cx="7936315" cy="3827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43450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69976"/>
            <a:ext cx="8915400" cy="877824"/>
          </a:xfrm>
        </p:spPr>
        <p:txBody>
          <a:bodyPr/>
          <a:lstStyle/>
          <a:p>
            <a:r>
              <a:rPr lang="en-US" dirty="0" smtClean="0"/>
              <a:t>PSALM 34</a:t>
            </a:r>
            <a:endParaRPr lang="en-US" dirty="0"/>
          </a:p>
        </p:txBody>
      </p:sp>
      <p:sp>
        <p:nvSpPr>
          <p:cNvPr id="3" name="Subtitle 2"/>
          <p:cNvSpPr>
            <a:spLocks noGrp="1"/>
          </p:cNvSpPr>
          <p:nvPr>
            <p:ph type="subTitle" idx="1"/>
          </p:nvPr>
        </p:nvSpPr>
        <p:spPr>
          <a:xfrm>
            <a:off x="914400" y="1447800"/>
            <a:ext cx="8001000" cy="5105400"/>
          </a:xfrm>
        </p:spPr>
        <p:txBody>
          <a:bodyPr>
            <a:noAutofit/>
          </a:bodyPr>
          <a:lstStyle/>
          <a:p>
            <a:pPr algn="just">
              <a:lnSpc>
                <a:spcPct val="120000"/>
              </a:lnSpc>
            </a:pPr>
            <a:r>
              <a:rPr lang="en-US" b="1" baseline="30000" dirty="0"/>
              <a:t>11 </a:t>
            </a:r>
            <a:r>
              <a:rPr lang="en-US" b="1" dirty="0"/>
              <a:t>Come, my children, listen to me; I will teach you the fear of the </a:t>
            </a:r>
            <a:r>
              <a:rPr lang="en-US" b="1" cap="small" dirty="0"/>
              <a:t>Lord</a:t>
            </a:r>
            <a:r>
              <a:rPr lang="en-US" b="1" dirty="0"/>
              <a:t>. </a:t>
            </a:r>
            <a:r>
              <a:rPr lang="en-US" b="1" baseline="30000" dirty="0"/>
              <a:t>12 </a:t>
            </a:r>
            <a:r>
              <a:rPr lang="en-US" b="1" dirty="0"/>
              <a:t>Whoever of you loves life and desires to see many good days, </a:t>
            </a:r>
            <a:r>
              <a:rPr lang="en-US" b="1" baseline="30000" dirty="0"/>
              <a:t>13 </a:t>
            </a:r>
            <a:r>
              <a:rPr lang="en-US" b="1" dirty="0"/>
              <a:t>keep your tongue from evil and your lips from telling lies. </a:t>
            </a:r>
            <a:r>
              <a:rPr lang="en-US" b="1" baseline="30000" dirty="0"/>
              <a:t>14 </a:t>
            </a:r>
            <a:r>
              <a:rPr lang="en-US" b="1" dirty="0"/>
              <a:t>Turn from evil and do good; seek peace and pursue it. </a:t>
            </a:r>
            <a:r>
              <a:rPr lang="en-US" b="1" baseline="30000" dirty="0"/>
              <a:t>15 </a:t>
            </a:r>
            <a:r>
              <a:rPr lang="en-US" b="1" dirty="0"/>
              <a:t>The eyes of the </a:t>
            </a:r>
            <a:r>
              <a:rPr lang="en-US" b="1" cap="small" dirty="0"/>
              <a:t>Lord</a:t>
            </a:r>
            <a:r>
              <a:rPr lang="en-US" b="1" dirty="0"/>
              <a:t> are on the righteous, and his ears are attentive to their cry; </a:t>
            </a:r>
            <a:r>
              <a:rPr lang="en-US" b="1" baseline="30000" dirty="0"/>
              <a:t>16 </a:t>
            </a:r>
            <a:r>
              <a:rPr lang="en-US" b="1" dirty="0"/>
              <a:t>but the face of the </a:t>
            </a:r>
            <a:r>
              <a:rPr lang="en-US" b="1" cap="small" dirty="0"/>
              <a:t>Lord</a:t>
            </a:r>
            <a:r>
              <a:rPr lang="en-US" b="1" dirty="0"/>
              <a:t> is against those who do evil, to blot out their name from the earth. </a:t>
            </a:r>
            <a:r>
              <a:rPr lang="en-US" b="1" baseline="30000" dirty="0"/>
              <a:t>17 </a:t>
            </a:r>
            <a:r>
              <a:rPr lang="en-US" b="1" dirty="0"/>
              <a:t>The righteous cry out, and the </a:t>
            </a:r>
            <a:r>
              <a:rPr lang="en-US" b="1" cap="small" dirty="0"/>
              <a:t>Lord</a:t>
            </a:r>
            <a:r>
              <a:rPr lang="en-US" b="1" dirty="0"/>
              <a:t> hears them; he delivers them from all their troubles. </a:t>
            </a:r>
            <a:r>
              <a:rPr lang="en-US" b="1" baseline="30000" dirty="0"/>
              <a:t>18 </a:t>
            </a:r>
            <a:r>
              <a:rPr lang="en-US" b="1" dirty="0"/>
              <a:t>The </a:t>
            </a:r>
            <a:r>
              <a:rPr lang="en-US" b="1" cap="small" dirty="0"/>
              <a:t>Lord</a:t>
            </a:r>
            <a:r>
              <a:rPr lang="en-US" b="1" dirty="0"/>
              <a:t> is close to the brokenhearted and saves those who are crushed in spirit. </a:t>
            </a:r>
            <a:r>
              <a:rPr lang="en-US" b="1" baseline="30000" dirty="0"/>
              <a:t>19 </a:t>
            </a:r>
            <a:r>
              <a:rPr lang="en-US" b="1" dirty="0"/>
              <a:t>The righteous person may have many troubles, but the </a:t>
            </a:r>
            <a:r>
              <a:rPr lang="en-US" b="1" cap="small" dirty="0"/>
              <a:t>Lord</a:t>
            </a:r>
            <a:r>
              <a:rPr lang="en-US" b="1" dirty="0"/>
              <a:t> delivers him from them all; </a:t>
            </a:r>
            <a:r>
              <a:rPr lang="en-US" b="1" baseline="30000" dirty="0"/>
              <a:t>20 </a:t>
            </a:r>
            <a:r>
              <a:rPr lang="en-US" b="1" dirty="0"/>
              <a:t>he protects all his bones, not one of them will be broken. </a:t>
            </a:r>
            <a:r>
              <a:rPr lang="en-US" b="1" baseline="30000" dirty="0"/>
              <a:t>21 </a:t>
            </a:r>
            <a:r>
              <a:rPr lang="en-MY" b="1" dirty="0"/>
              <a:t>Evil shall slay the wicked, And those who hate the righteous shall be condemned. </a:t>
            </a:r>
            <a:r>
              <a:rPr lang="en-MY" b="1" baseline="30000" dirty="0"/>
              <a:t>22 </a:t>
            </a:r>
            <a:r>
              <a:rPr lang="en-MY" b="1" dirty="0"/>
              <a:t>The </a:t>
            </a:r>
            <a:r>
              <a:rPr lang="en-MY" b="1" cap="small" dirty="0"/>
              <a:t>Lord</a:t>
            </a:r>
            <a:r>
              <a:rPr lang="en-MY" b="1" dirty="0"/>
              <a:t> redeems the soul of His servants, And none of those who trust in Him shall be condemned.</a:t>
            </a:r>
            <a:r>
              <a:rPr lang="en-MY" dirty="0"/>
              <a:t> </a:t>
            </a:r>
            <a:endParaRPr lang="en-US" dirty="0"/>
          </a:p>
        </p:txBody>
      </p:sp>
    </p:spTree>
    <p:extLst>
      <p:ext uri="{BB962C8B-B14F-4D97-AF65-F5344CB8AC3E}">
        <p14:creationId xmlns:p14="http://schemas.microsoft.com/office/powerpoint/2010/main" val="50298794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13813" cy="914400"/>
          </a:xfrm>
        </p:spPr>
        <p:txBody>
          <a:bodyPr/>
          <a:lstStyle/>
          <a:p>
            <a:r>
              <a:rPr lang="en-US" dirty="0" smtClean="0"/>
              <a:t>Response</a:t>
            </a:r>
            <a:endParaRPr lang="en-US" dirty="0"/>
          </a:p>
        </p:txBody>
      </p:sp>
      <p:pic>
        <p:nvPicPr>
          <p:cNvPr id="4" name="Content Placeholder 3"/>
          <p:cNvPicPr>
            <a:picLocks noGrp="1" noChangeAspect="1"/>
          </p:cNvPicPr>
          <p:nvPr>
            <p:ph idx="1"/>
          </p:nvPr>
        </p:nvPicPr>
        <p:blipFill>
          <a:blip r:embed="rId2"/>
          <a:srcRect t="9358" b="9358"/>
          <a:stretch>
            <a:fillRect/>
          </a:stretch>
        </p:blipFill>
        <p:spPr>
          <a:xfrm>
            <a:off x="1143000" y="2133600"/>
            <a:ext cx="7419975" cy="4028827"/>
          </a:xfrm>
        </p:spPr>
      </p:pic>
      <p:sp>
        <p:nvSpPr>
          <p:cNvPr id="6" name="TextBox 5"/>
          <p:cNvSpPr txBox="1"/>
          <p:nvPr/>
        </p:nvSpPr>
        <p:spPr>
          <a:xfrm>
            <a:off x="1295400" y="2514600"/>
            <a:ext cx="7162800" cy="830997"/>
          </a:xfrm>
          <a:prstGeom prst="rect">
            <a:avLst/>
          </a:prstGeom>
          <a:noFill/>
        </p:spPr>
        <p:txBody>
          <a:bodyPr wrap="square" rtlCol="0">
            <a:spAutoFit/>
          </a:bodyPr>
          <a:lstStyle/>
          <a:p>
            <a:pPr algn="ctr"/>
            <a:r>
              <a:rPr lang="en-US" sz="2400" b="1" dirty="0"/>
              <a:t>Whoever of you loves life </a:t>
            </a:r>
            <a:r>
              <a:rPr lang="en-US" sz="2400" b="1" dirty="0" smtClean="0"/>
              <a:t>and </a:t>
            </a:r>
          </a:p>
          <a:p>
            <a:pPr algn="ctr"/>
            <a:r>
              <a:rPr lang="en-US" sz="2400" b="1" dirty="0" smtClean="0"/>
              <a:t>desires </a:t>
            </a:r>
            <a:r>
              <a:rPr lang="en-US" sz="2400" b="1" dirty="0"/>
              <a:t>to see many good </a:t>
            </a:r>
            <a:r>
              <a:rPr lang="en-US" sz="2400" b="1" dirty="0" smtClean="0"/>
              <a:t>days?</a:t>
            </a:r>
            <a:r>
              <a:rPr lang="en-MY" sz="2400" dirty="0" smtClean="0"/>
              <a:t> </a:t>
            </a:r>
            <a:endParaRPr lang="en-US" sz="2400" b="1" dirty="0">
              <a:solidFill>
                <a:schemeClr val="bg1"/>
              </a:solidFill>
              <a:latin typeface="+mn-lt"/>
            </a:endParaRPr>
          </a:p>
        </p:txBody>
      </p:sp>
    </p:spTree>
    <p:extLst>
      <p:ext uri="{BB962C8B-B14F-4D97-AF65-F5344CB8AC3E}">
        <p14:creationId xmlns:p14="http://schemas.microsoft.com/office/powerpoint/2010/main" val="418330206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13813" cy="914400"/>
          </a:xfrm>
        </p:spPr>
        <p:txBody>
          <a:bodyPr/>
          <a:lstStyle/>
          <a:p>
            <a:r>
              <a:rPr lang="en-US" dirty="0" smtClean="0"/>
              <a:t>Response</a:t>
            </a:r>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5900"/>
                    </a14:imgEffect>
                    <a14:imgEffect>
                      <a14:saturation sat="33000"/>
                    </a14:imgEffect>
                  </a14:imgLayer>
                </a14:imgProps>
              </a:ext>
            </a:extLst>
          </a:blip>
          <a:srcRect l="-21461" r="-21461"/>
          <a:stretch>
            <a:fillRect/>
          </a:stretch>
        </p:blipFill>
        <p:spPr>
          <a:xfrm>
            <a:off x="1114425" y="1981200"/>
            <a:ext cx="7610475" cy="42846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874387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913813" cy="914400"/>
          </a:xfrm>
        </p:spPr>
        <p:txBody>
          <a:bodyPr/>
          <a:lstStyle/>
          <a:p>
            <a:r>
              <a:rPr lang="en-US" dirty="0" smtClean="0"/>
              <a:t>Response</a:t>
            </a:r>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aturation sat="66000"/>
                    </a14:imgEffect>
                  </a14:imgLayer>
                </a14:imgProps>
              </a:ext>
            </a:extLst>
          </a:blip>
          <a:srcRect l="-13742" r="-13742"/>
          <a:stretch>
            <a:fillRect/>
          </a:stretch>
        </p:blipFill>
        <p:spPr>
          <a:xfrm>
            <a:off x="1114425" y="2192337"/>
            <a:ext cx="7610475" cy="39798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982134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913813" cy="914400"/>
          </a:xfrm>
        </p:spPr>
        <p:txBody>
          <a:bodyPr/>
          <a:lstStyle/>
          <a:p>
            <a:r>
              <a:rPr lang="en-US" dirty="0" smtClean="0"/>
              <a:t>DAVID’S PURPOSE</a:t>
            </a:r>
            <a:endParaRPr lang="en-US" dirty="0"/>
          </a:p>
        </p:txBody>
      </p:sp>
      <p:sp>
        <p:nvSpPr>
          <p:cNvPr id="6" name="Round Diagonal Corner Rectangle 5"/>
          <p:cNvSpPr/>
          <p:nvPr/>
        </p:nvSpPr>
        <p:spPr>
          <a:xfrm>
            <a:off x="4038600" y="2827954"/>
            <a:ext cx="1969191" cy="2429846"/>
          </a:xfrm>
          <a:prstGeom prst="round2DiagRect">
            <a:avLst>
              <a:gd name="adj1" fmla="val 7644"/>
              <a:gd name="adj2" fmla="val 0"/>
            </a:avLst>
          </a:prstGeom>
          <a:noFill/>
          <a:ln w="127000" cap="rnd">
            <a:solidFill>
              <a:schemeClr val="bg2"/>
            </a:solidFill>
          </a:ln>
          <a:effectLst>
            <a:reflection blurRad="6350" stA="52000" endA="300" endPos="35000" dir="5400000" sy="-100000" algn="bl" rotWithShape="0"/>
          </a:effectLst>
          <a:scene3d>
            <a:camera prst="orthographicFront"/>
            <a:lightRig rig="soft" dir="t"/>
          </a:scene3d>
          <a:sp3d prstMaterial="matte">
            <a:bevelT w="127000" h="127000"/>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b="1" dirty="0" smtClean="0">
                <a:solidFill>
                  <a:srgbClr val="919978"/>
                </a:solidFill>
                <a:latin typeface="Calibri" pitchFamily="34" charset="0"/>
              </a:rPr>
              <a:t>Declare Praise</a:t>
            </a:r>
            <a:r>
              <a:rPr lang="en-US" sz="3100" b="1" dirty="0" smtClean="0">
                <a:solidFill>
                  <a:srgbClr val="919978"/>
                </a:solidFill>
                <a:latin typeface="Calibri" pitchFamily="34" charset="0"/>
              </a:rPr>
              <a:t> </a:t>
            </a:r>
            <a:endParaRPr lang="en-US" sz="3100" b="1" dirty="0">
              <a:solidFill>
                <a:srgbClr val="919978"/>
              </a:solidFill>
              <a:latin typeface="Calibri" pitchFamily="34" charset="0"/>
            </a:endParaRPr>
          </a:p>
        </p:txBody>
      </p:sp>
      <p:sp>
        <p:nvSpPr>
          <p:cNvPr id="7" name="Round Diagonal Corner Rectangle 6"/>
          <p:cNvSpPr/>
          <p:nvPr/>
        </p:nvSpPr>
        <p:spPr>
          <a:xfrm>
            <a:off x="6477000" y="3048000"/>
            <a:ext cx="1985218" cy="2438400"/>
          </a:xfrm>
          <a:prstGeom prst="round2DiagRect">
            <a:avLst>
              <a:gd name="adj1" fmla="val 7142"/>
              <a:gd name="adj2" fmla="val 0"/>
            </a:avLst>
          </a:prstGeom>
          <a:noFill/>
          <a:ln w="127000" cap="rnd">
            <a:solidFill>
              <a:schemeClr val="bg2"/>
            </a:solidFill>
          </a:ln>
          <a:effectLst>
            <a:reflection blurRad="6350" stA="52000" endA="300" endPos="35000" dir="5400000" sy="-100000" algn="bl" rotWithShape="0"/>
          </a:effectLst>
          <a:scene3d>
            <a:camera prst="orthographicFront"/>
            <a:lightRig rig="soft" dir="t"/>
          </a:scene3d>
          <a:sp3d prstMaterial="matte">
            <a:bevelT w="127000" h="127000"/>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b="1" dirty="0" smtClean="0">
                <a:solidFill>
                  <a:schemeClr val="bg2">
                    <a:lumMod val="75000"/>
                  </a:schemeClr>
                </a:solidFill>
                <a:latin typeface="Calibri" pitchFamily="34" charset="0"/>
              </a:rPr>
              <a:t>Denounce Deception</a:t>
            </a:r>
            <a:r>
              <a:rPr lang="en-US" sz="3100" b="1" dirty="0" smtClean="0">
                <a:solidFill>
                  <a:schemeClr val="bg2">
                    <a:lumMod val="75000"/>
                  </a:schemeClr>
                </a:solidFill>
                <a:latin typeface="Calibri" pitchFamily="34" charset="0"/>
              </a:rPr>
              <a:t> </a:t>
            </a:r>
            <a:endParaRPr lang="en-US" sz="3100" b="1" dirty="0" smtClean="0">
              <a:solidFill>
                <a:schemeClr val="bg2">
                  <a:lumMod val="75000"/>
                </a:schemeClr>
              </a:solidFill>
              <a:latin typeface="Calibri" pitchFamily="34" charset="0"/>
            </a:endParaRPr>
          </a:p>
        </p:txBody>
      </p:sp>
      <p:pic>
        <p:nvPicPr>
          <p:cNvPr id="8" name="Picture Placeholder 4"/>
          <p:cNvPicPr>
            <a:picLocks noGrp="1" noChangeAspect="1"/>
          </p:cNvPicPr>
          <p:nvPr>
            <p:ph sz="half" idx="1"/>
          </p:nvPr>
        </p:nvPicPr>
        <p:blipFill>
          <a:blip r:embed="rId2"/>
          <a:srcRect l="-17714" r="-17714"/>
          <a:stretch>
            <a:fillRect/>
          </a:stretch>
        </p:blipFill>
        <p:spPr>
          <a:xfrm>
            <a:off x="228600" y="2209800"/>
            <a:ext cx="3733800" cy="38551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4088125"/>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Scale>
                                      <p:cBhvr>
                                        <p:cTn id="12" dur="11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100" decel="50000" fill="hold">
                                          <p:stCondLst>
                                            <p:cond delay="0"/>
                                          </p:stCondLst>
                                        </p:cTn>
                                        <p:tgtEl>
                                          <p:spTgt spid="7"/>
                                        </p:tgtEl>
                                        <p:attrNameLst>
                                          <p:attrName>ppt_x</p:attrName>
                                          <p:attrName>ppt_y</p:attrName>
                                        </p:attrNameLst>
                                      </p:cBhvr>
                                    </p:animMotion>
                                    <p:animEffect transition="in" filter="fade">
                                      <p:cBhvr>
                                        <p:cTn id="14"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913813" cy="914400"/>
          </a:xfrm>
        </p:spPr>
        <p:txBody>
          <a:bodyPr/>
          <a:lstStyle/>
          <a:p>
            <a:r>
              <a:rPr lang="en-US" dirty="0" smtClean="0"/>
              <a:t>Exhortation</a:t>
            </a:r>
            <a:endParaRPr lang="en-US" dirty="0"/>
          </a:p>
        </p:txBody>
      </p:sp>
      <p:pic>
        <p:nvPicPr>
          <p:cNvPr id="6" name="Content Placeholder 5"/>
          <p:cNvPicPr>
            <a:picLocks noGrp="1" noChangeAspect="1"/>
          </p:cNvPicPr>
          <p:nvPr>
            <p:ph idx="1"/>
          </p:nvPr>
        </p:nvPicPr>
        <p:blipFill>
          <a:blip r:embed="rId2"/>
          <a:srcRect l="-17381" r="-17381"/>
          <a:stretch>
            <a:fillRect/>
          </a:stretch>
        </p:blipFill>
        <p:spPr>
          <a:xfrm>
            <a:off x="657537" y="2133600"/>
            <a:ext cx="8410263" cy="40565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163585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8915400" cy="914400"/>
          </a:xfrm>
        </p:spPr>
        <p:txBody>
          <a:bodyPr/>
          <a:lstStyle/>
          <a:p>
            <a:r>
              <a:rPr lang="en-US" dirty="0" smtClean="0"/>
              <a:t>Instruction</a:t>
            </a:r>
            <a:endParaRPr lang="en-US" dirty="0"/>
          </a:p>
        </p:txBody>
      </p:sp>
      <p:sp>
        <p:nvSpPr>
          <p:cNvPr id="3" name="Subtitle 2"/>
          <p:cNvSpPr>
            <a:spLocks noGrp="1"/>
          </p:cNvSpPr>
          <p:nvPr>
            <p:ph type="subTitle" idx="1"/>
          </p:nvPr>
        </p:nvSpPr>
        <p:spPr>
          <a:xfrm>
            <a:off x="914400" y="5638800"/>
            <a:ext cx="8001000" cy="914400"/>
          </a:xfrm>
        </p:spPr>
        <p:txBody>
          <a:bodyPr>
            <a:normAutofit/>
          </a:bodyPr>
          <a:lstStyle/>
          <a:p>
            <a:pPr algn="just"/>
            <a:r>
              <a:rPr lang="en-US" b="1" baseline="30000" dirty="0"/>
              <a:t>11 </a:t>
            </a:r>
            <a:r>
              <a:rPr lang="en-US" b="1" dirty="0"/>
              <a:t>Come, my children, listen to me; I will teach you the fear of the </a:t>
            </a:r>
            <a:r>
              <a:rPr lang="en-US" b="1" cap="small" dirty="0"/>
              <a:t>Lord</a:t>
            </a:r>
            <a:r>
              <a:rPr lang="en-US" b="1" dirty="0" smtClean="0"/>
              <a:t>.	</a:t>
            </a:r>
            <a:r>
              <a:rPr lang="en-US" b="1" dirty="0"/>
              <a:t> </a:t>
            </a:r>
            <a:r>
              <a:rPr lang="en-US" b="1" dirty="0" smtClean="0"/>
              <a:t>				            </a:t>
            </a:r>
            <a:r>
              <a:rPr lang="en-US" b="1" i="1" dirty="0" smtClean="0">
                <a:solidFill>
                  <a:schemeClr val="accent6">
                    <a:lumMod val="75000"/>
                  </a:schemeClr>
                </a:solidFill>
              </a:rPr>
              <a:t>(</a:t>
            </a:r>
            <a:r>
              <a:rPr lang="en-US" b="1" i="1" dirty="0">
                <a:solidFill>
                  <a:schemeClr val="accent6">
                    <a:lumMod val="75000"/>
                  </a:schemeClr>
                </a:solidFill>
              </a:rPr>
              <a:t>Psalm 34</a:t>
            </a:r>
            <a:r>
              <a:rPr lang="en-US" b="1" i="1" dirty="0" smtClean="0">
                <a:solidFill>
                  <a:schemeClr val="accent6">
                    <a:lumMod val="75000"/>
                  </a:schemeClr>
                </a:solidFill>
              </a:rPr>
              <a:t>)</a:t>
            </a:r>
            <a:endParaRPr lang="en-MY" dirty="0"/>
          </a:p>
          <a:p>
            <a:endParaRPr lang="en-US" dirty="0"/>
          </a:p>
        </p:txBody>
      </p:sp>
      <p:pic>
        <p:nvPicPr>
          <p:cNvPr id="5" name="Content Placeholder 3"/>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Lst>
          </a:blip>
          <a:srcRect t="6770" b="6770"/>
          <a:stretch>
            <a:fillRect/>
          </a:stretch>
        </p:blipFill>
        <p:spPr>
          <a:xfrm>
            <a:off x="927100" y="1600200"/>
            <a:ext cx="7988300" cy="3886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709998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13813" cy="914400"/>
          </a:xfrm>
        </p:spPr>
        <p:txBody>
          <a:bodyPr/>
          <a:lstStyle/>
          <a:p>
            <a:r>
              <a:rPr lang="en-US" dirty="0" smtClean="0"/>
              <a:t>Instruction In The Fear of The Lord</a:t>
            </a:r>
            <a:endParaRPr lang="en-US" dirty="0"/>
          </a:p>
        </p:txBody>
      </p:sp>
      <p:pic>
        <p:nvPicPr>
          <p:cNvPr id="6" name="Content Placeholder 5"/>
          <p:cNvPicPr>
            <a:picLocks noGrp="1" noChangeAspect="1"/>
          </p:cNvPicPr>
          <p:nvPr>
            <p:ph idx="1"/>
          </p:nvPr>
        </p:nvPicPr>
        <p:blipFill>
          <a:blip r:embed="rId2"/>
          <a:srcRect l="-9281" r="-9281"/>
          <a:stretch>
            <a:fillRect/>
          </a:stretch>
        </p:blipFill>
        <p:spPr>
          <a:xfrm>
            <a:off x="1114425" y="1981200"/>
            <a:ext cx="7610475" cy="4284663"/>
          </a:xfrm>
        </p:spPr>
      </p:pic>
    </p:spTree>
    <p:extLst>
      <p:ext uri="{BB962C8B-B14F-4D97-AF65-F5344CB8AC3E}">
        <p14:creationId xmlns:p14="http://schemas.microsoft.com/office/powerpoint/2010/main" val="227531445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8915400" cy="914400"/>
          </a:xfrm>
        </p:spPr>
        <p:txBody>
          <a:bodyPr>
            <a:normAutofit/>
          </a:bodyPr>
          <a:lstStyle/>
          <a:p>
            <a:r>
              <a:rPr lang="en-US" dirty="0" smtClean="0"/>
              <a:t>Prerequisite</a:t>
            </a:r>
            <a:endParaRPr lang="en-US" dirty="0"/>
          </a:p>
        </p:txBody>
      </p:sp>
      <p:sp>
        <p:nvSpPr>
          <p:cNvPr id="3" name="Subtitle 2"/>
          <p:cNvSpPr>
            <a:spLocks noGrp="1"/>
          </p:cNvSpPr>
          <p:nvPr>
            <p:ph type="subTitle" idx="1"/>
          </p:nvPr>
        </p:nvSpPr>
        <p:spPr>
          <a:xfrm>
            <a:off x="914400" y="5562600"/>
            <a:ext cx="8001000" cy="914400"/>
          </a:xfrm>
        </p:spPr>
        <p:txBody>
          <a:bodyPr>
            <a:normAutofit fontScale="92500"/>
          </a:bodyPr>
          <a:lstStyle/>
          <a:p>
            <a:pPr algn="just"/>
            <a:r>
              <a:rPr lang="en-US" sz="1900" b="1" baseline="30000" dirty="0"/>
              <a:t>9 </a:t>
            </a:r>
            <a:r>
              <a:rPr lang="en-US" sz="1900" b="1" dirty="0"/>
              <a:t>Fear the </a:t>
            </a:r>
            <a:r>
              <a:rPr lang="en-US" sz="1900" b="1" cap="small" dirty="0"/>
              <a:t>Lord</a:t>
            </a:r>
            <a:r>
              <a:rPr lang="en-US" sz="1900" b="1" dirty="0"/>
              <a:t>, you his holy people, for those who fear him lack nothing</a:t>
            </a:r>
            <a:r>
              <a:rPr lang="en-US" sz="1900" b="1" dirty="0" smtClean="0"/>
              <a:t>.						            </a:t>
            </a:r>
            <a:r>
              <a:rPr lang="en-US" sz="1900" b="1" i="1" dirty="0" smtClean="0">
                <a:solidFill>
                  <a:schemeClr val="accent6">
                    <a:lumMod val="75000"/>
                  </a:schemeClr>
                </a:solidFill>
              </a:rPr>
              <a:t>(Psalm 34)</a:t>
            </a:r>
            <a:endParaRPr lang="en-MY" sz="1900" b="1" dirty="0"/>
          </a:p>
          <a:p>
            <a:endParaRPr lang="en-US" dirty="0"/>
          </a:p>
        </p:txBody>
      </p:sp>
      <p:pic>
        <p:nvPicPr>
          <p:cNvPr id="9" name="Content Placeholder 3"/>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66000"/>
                    </a14:imgEffect>
                  </a14:imgLayer>
                </a14:imgProps>
              </a:ext>
            </a:extLst>
          </a:blip>
          <a:srcRect l="-27177" r="-27177"/>
          <a:stretch>
            <a:fillRect/>
          </a:stretch>
        </p:blipFill>
        <p:spPr>
          <a:xfrm>
            <a:off x="1143000" y="1892643"/>
            <a:ext cx="7543800" cy="34413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950343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762000" y="3352800"/>
            <a:ext cx="1969191" cy="2438400"/>
          </a:xfrm>
          <a:prstGeom prst="round2DiagRect">
            <a:avLst>
              <a:gd name="adj1" fmla="val 7644"/>
              <a:gd name="adj2" fmla="val 0"/>
            </a:avLst>
          </a:prstGeom>
          <a:noFill/>
          <a:ln w="127000" cap="rnd">
            <a:solidFill>
              <a:schemeClr val="bg2"/>
            </a:solidFill>
          </a:ln>
          <a:effectLst>
            <a:reflection blurRad="6350" stA="52000" endA="300" endPos="35000" dir="5400000" sy="-100000" algn="bl" rotWithShape="0"/>
          </a:effectLst>
          <a:scene3d>
            <a:camera prst="orthographicFront"/>
            <a:lightRig rig="soft" dir="t"/>
          </a:scene3d>
          <a:sp3d prstMaterial="matte">
            <a:bevelT w="127000" h="127000"/>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919978"/>
                </a:solidFill>
                <a:latin typeface="Calibri" pitchFamily="34" charset="0"/>
              </a:rPr>
              <a:t>Result </a:t>
            </a:r>
            <a:endParaRPr lang="en-US" sz="2800" b="1" dirty="0">
              <a:solidFill>
                <a:srgbClr val="919978"/>
              </a:solidFill>
              <a:latin typeface="Calibri" pitchFamily="34" charset="0"/>
            </a:endParaRPr>
          </a:p>
        </p:txBody>
      </p:sp>
      <p:sp>
        <p:nvSpPr>
          <p:cNvPr id="4" name="Round Diagonal Corner Rectangle 3"/>
          <p:cNvSpPr/>
          <p:nvPr/>
        </p:nvSpPr>
        <p:spPr>
          <a:xfrm>
            <a:off x="3433018" y="3581400"/>
            <a:ext cx="2213818" cy="2438400"/>
          </a:xfrm>
          <a:prstGeom prst="round2DiagRect">
            <a:avLst>
              <a:gd name="adj1" fmla="val 7142"/>
              <a:gd name="adj2" fmla="val 0"/>
            </a:avLst>
          </a:prstGeom>
          <a:noFill/>
          <a:ln w="127000" cap="rnd">
            <a:solidFill>
              <a:schemeClr val="bg2"/>
            </a:solidFill>
          </a:ln>
          <a:effectLst>
            <a:reflection blurRad="6350" stA="52000" endA="300" endPos="35000" dir="5400000" sy="-100000" algn="bl" rotWithShape="0"/>
          </a:effectLst>
          <a:scene3d>
            <a:camera prst="orthographicFront"/>
            <a:lightRig rig="soft" dir="t"/>
          </a:scene3d>
          <a:sp3d prstMaterial="matte">
            <a:bevelT w="127000" h="127000"/>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2">
                    <a:lumMod val="75000"/>
                  </a:schemeClr>
                </a:solidFill>
                <a:latin typeface="Calibri" pitchFamily="34" charset="0"/>
              </a:rPr>
              <a:t>Relationship</a:t>
            </a:r>
            <a:r>
              <a:rPr lang="en-US" sz="3100" b="1" dirty="0" smtClean="0">
                <a:solidFill>
                  <a:schemeClr val="bg2">
                    <a:lumMod val="75000"/>
                  </a:schemeClr>
                </a:solidFill>
                <a:latin typeface="Calibri" pitchFamily="34" charset="0"/>
              </a:rPr>
              <a:t> </a:t>
            </a:r>
            <a:endParaRPr lang="en-US" sz="3100" b="1" dirty="0" smtClean="0">
              <a:solidFill>
                <a:schemeClr val="bg2">
                  <a:lumMod val="75000"/>
                </a:schemeClr>
              </a:solidFill>
              <a:latin typeface="Calibri" pitchFamily="34" charset="0"/>
            </a:endParaRPr>
          </a:p>
        </p:txBody>
      </p:sp>
      <p:sp>
        <p:nvSpPr>
          <p:cNvPr id="5" name="Round Diagonal Corner Rectangle 4"/>
          <p:cNvSpPr/>
          <p:nvPr/>
        </p:nvSpPr>
        <p:spPr>
          <a:xfrm>
            <a:off x="6328618" y="3352800"/>
            <a:ext cx="1985218" cy="2438400"/>
          </a:xfrm>
          <a:prstGeom prst="round2DiagRect">
            <a:avLst>
              <a:gd name="adj1" fmla="val 7142"/>
              <a:gd name="adj2" fmla="val 0"/>
            </a:avLst>
          </a:prstGeom>
          <a:noFill/>
          <a:ln w="127000" cap="rnd">
            <a:solidFill>
              <a:schemeClr val="bg2"/>
            </a:solidFill>
          </a:ln>
          <a:effectLst>
            <a:reflection blurRad="6350" stA="52000" endA="300" endPos="35000" dir="5400000" sy="-100000" algn="bl" rotWithShape="0"/>
          </a:effectLst>
          <a:scene3d>
            <a:camera prst="orthographicFront"/>
            <a:lightRig rig="soft" dir="t"/>
          </a:scene3d>
          <a:sp3d prstMaterial="matte">
            <a:bevelT w="127000" h="127000"/>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2">
                    <a:lumMod val="75000"/>
                  </a:schemeClr>
                </a:solidFill>
                <a:latin typeface="Calibri" pitchFamily="34" charset="0"/>
              </a:rPr>
              <a:t>Reward</a:t>
            </a:r>
            <a:r>
              <a:rPr lang="en-US" sz="3100" b="1" dirty="0" smtClean="0">
                <a:solidFill>
                  <a:schemeClr val="bg2">
                    <a:lumMod val="75000"/>
                  </a:schemeClr>
                </a:solidFill>
                <a:latin typeface="Calibri" pitchFamily="34" charset="0"/>
              </a:rPr>
              <a:t> </a:t>
            </a:r>
            <a:endParaRPr lang="en-US" sz="3100" b="1" dirty="0" smtClean="0">
              <a:solidFill>
                <a:schemeClr val="bg2">
                  <a:lumMod val="75000"/>
                </a:schemeClr>
              </a:solidFill>
              <a:latin typeface="Calibri" pitchFamily="34" charset="0"/>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Lst>
          </a:blip>
          <a:srcRect l="10675" t="20050" r="11135" b="19928"/>
          <a:stretch/>
        </p:blipFill>
        <p:spPr>
          <a:xfrm>
            <a:off x="1905000" y="685800"/>
            <a:ext cx="5257800" cy="2270320"/>
          </a:xfrm>
          <a:prstGeom prst="rect">
            <a:avLst/>
          </a:prstGeom>
          <a:ln>
            <a:noFill/>
          </a:ln>
          <a:effectLst>
            <a:softEdge rad="112500"/>
          </a:effectLst>
        </p:spPr>
      </p:pic>
    </p:spTree>
    <p:extLst>
      <p:ext uri="{BB962C8B-B14F-4D97-AF65-F5344CB8AC3E}">
        <p14:creationId xmlns:p14="http://schemas.microsoft.com/office/powerpoint/2010/main" val="60892529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8915400" cy="914400"/>
          </a:xfrm>
        </p:spPr>
        <p:txBody>
          <a:bodyPr/>
          <a:lstStyle/>
          <a:p>
            <a:r>
              <a:rPr lang="en-US" dirty="0" smtClean="0"/>
              <a:t>Result</a:t>
            </a:r>
            <a:endParaRPr lang="en-US" dirty="0"/>
          </a:p>
        </p:txBody>
      </p:sp>
      <p:sp>
        <p:nvSpPr>
          <p:cNvPr id="3" name="Subtitle 2"/>
          <p:cNvSpPr>
            <a:spLocks noGrp="1"/>
          </p:cNvSpPr>
          <p:nvPr>
            <p:ph type="subTitle" idx="1"/>
          </p:nvPr>
        </p:nvSpPr>
        <p:spPr>
          <a:xfrm>
            <a:off x="914400" y="5715000"/>
            <a:ext cx="8001000" cy="685800"/>
          </a:xfrm>
        </p:spPr>
        <p:txBody>
          <a:bodyPr/>
          <a:lstStyle/>
          <a:p>
            <a:pPr algn="ctr">
              <a:spcBef>
                <a:spcPts val="900"/>
              </a:spcBef>
            </a:pPr>
            <a:r>
              <a:rPr lang="en-US" sz="2800" b="1" dirty="0" smtClean="0"/>
              <a:t>Controlling The Tongue</a:t>
            </a:r>
            <a:endParaRPr lang="en-MY" sz="2800" dirty="0"/>
          </a:p>
          <a:p>
            <a:endParaRPr lang="en-US" dirty="0"/>
          </a:p>
        </p:txBody>
      </p:sp>
      <p:pic>
        <p:nvPicPr>
          <p:cNvPr id="7" name="Picture Placeholder 6"/>
          <p:cNvPicPr>
            <a:picLocks noGrp="1" noChangeAspect="1"/>
          </p:cNvPicPr>
          <p:nvPr>
            <p:ph type="pic" sz="quarter" idx="13"/>
          </p:nvPr>
        </p:nvPicPr>
        <p:blipFill>
          <a:blip r:embed="rId2"/>
          <a:srcRect l="-3787" r="-3787"/>
          <a:stretch>
            <a:fillRect/>
          </a:stretch>
        </p:blipFill>
        <p:spPr>
          <a:xfrm>
            <a:off x="1460500" y="2003854"/>
            <a:ext cx="6845300" cy="333014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222500" y="4038600"/>
            <a:ext cx="5410200" cy="984885"/>
          </a:xfrm>
          <a:prstGeom prst="rect">
            <a:avLst/>
          </a:prstGeom>
          <a:noFill/>
        </p:spPr>
        <p:txBody>
          <a:bodyPr wrap="square" rtlCol="0">
            <a:spAutoFit/>
          </a:bodyPr>
          <a:lstStyle/>
          <a:p>
            <a:pPr algn="ctr"/>
            <a:r>
              <a:rPr lang="en-US" sz="2000" b="1" baseline="30000" dirty="0">
                <a:solidFill>
                  <a:schemeClr val="bg1">
                    <a:lumMod val="95000"/>
                  </a:schemeClr>
                </a:solidFill>
              </a:rPr>
              <a:t>13 </a:t>
            </a:r>
            <a:r>
              <a:rPr lang="en-US" sz="2000" b="1" dirty="0">
                <a:solidFill>
                  <a:schemeClr val="bg1">
                    <a:lumMod val="95000"/>
                  </a:schemeClr>
                </a:solidFill>
              </a:rPr>
              <a:t>keep your tongue from evil and </a:t>
            </a:r>
            <a:endParaRPr lang="en-US" sz="2000" b="1" dirty="0" smtClean="0">
              <a:solidFill>
                <a:schemeClr val="bg1">
                  <a:lumMod val="95000"/>
                </a:schemeClr>
              </a:solidFill>
            </a:endParaRPr>
          </a:p>
          <a:p>
            <a:pPr algn="ctr"/>
            <a:r>
              <a:rPr lang="en-US" sz="2000" b="1" dirty="0" smtClean="0">
                <a:solidFill>
                  <a:schemeClr val="bg1">
                    <a:lumMod val="95000"/>
                  </a:schemeClr>
                </a:solidFill>
              </a:rPr>
              <a:t>your </a:t>
            </a:r>
            <a:r>
              <a:rPr lang="en-US" sz="2000" b="1" dirty="0">
                <a:solidFill>
                  <a:schemeClr val="bg1">
                    <a:lumMod val="95000"/>
                  </a:schemeClr>
                </a:solidFill>
              </a:rPr>
              <a:t>lips </a:t>
            </a:r>
            <a:r>
              <a:rPr lang="en-US" sz="2000" b="1" dirty="0" smtClean="0">
                <a:solidFill>
                  <a:schemeClr val="bg1">
                    <a:lumMod val="95000"/>
                  </a:schemeClr>
                </a:solidFill>
              </a:rPr>
              <a:t>from </a:t>
            </a:r>
            <a:r>
              <a:rPr lang="en-US" sz="2000" b="1" dirty="0">
                <a:solidFill>
                  <a:schemeClr val="bg1">
                    <a:lumMod val="95000"/>
                  </a:schemeClr>
                </a:solidFill>
              </a:rPr>
              <a:t>telling lies</a:t>
            </a:r>
            <a:r>
              <a:rPr lang="en-US" sz="2000" b="1" dirty="0" smtClean="0">
                <a:solidFill>
                  <a:schemeClr val="bg1">
                    <a:lumMod val="95000"/>
                  </a:schemeClr>
                </a:solidFill>
              </a:rPr>
              <a:t>. </a:t>
            </a:r>
          </a:p>
          <a:p>
            <a:pPr algn="ctr"/>
            <a:r>
              <a:rPr lang="en-US" b="1" i="1" dirty="0" smtClean="0">
                <a:solidFill>
                  <a:schemeClr val="bg1">
                    <a:lumMod val="95000"/>
                  </a:schemeClr>
                </a:solidFill>
              </a:rPr>
              <a:t>(Psalm 34)</a:t>
            </a:r>
            <a:endParaRPr lang="en-US" b="1" dirty="0">
              <a:solidFill>
                <a:schemeClr val="bg1">
                  <a:lumMod val="95000"/>
                </a:schemeClr>
              </a:solidFill>
            </a:endParaRPr>
          </a:p>
        </p:txBody>
      </p:sp>
    </p:spTree>
    <p:extLst>
      <p:ext uri="{BB962C8B-B14F-4D97-AF65-F5344CB8AC3E}">
        <p14:creationId xmlns:p14="http://schemas.microsoft.com/office/powerpoint/2010/main" val="138242776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27484</TotalTime>
  <Words>222</Words>
  <Application>Microsoft Macintosh PowerPoint</Application>
  <PresentationFormat>On-screen Show (4:3)</PresentationFormat>
  <Paragraphs>41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Perception</vt:lpstr>
      <vt:lpstr>PSALM 34:11-22</vt:lpstr>
      <vt:lpstr>PSALM 34</vt:lpstr>
      <vt:lpstr>DAVID’S PURPOSE</vt:lpstr>
      <vt:lpstr>Exhortation</vt:lpstr>
      <vt:lpstr>Instruction</vt:lpstr>
      <vt:lpstr>Instruction In The Fear of The Lord</vt:lpstr>
      <vt:lpstr>Prerequisite</vt:lpstr>
      <vt:lpstr>PowerPoint Presentation</vt:lpstr>
      <vt:lpstr>Result</vt:lpstr>
      <vt:lpstr>A Problem of The Heart</vt:lpstr>
      <vt:lpstr>Result</vt:lpstr>
      <vt:lpstr>The Key</vt:lpstr>
      <vt:lpstr>David’s Prayer</vt:lpstr>
      <vt:lpstr>Relationship</vt:lpstr>
      <vt:lpstr>Relationship</vt:lpstr>
      <vt:lpstr>Relationship</vt:lpstr>
      <vt:lpstr>Reward</vt:lpstr>
      <vt:lpstr>Condemnation Or Redemption?</vt:lpstr>
      <vt:lpstr>Redemption</vt:lpstr>
      <vt:lpstr>Response</vt:lpstr>
      <vt:lpstr>Response</vt:lpstr>
      <vt:lpstr>Response</vt:lpstr>
    </vt:vector>
  </TitlesOfParts>
  <Company>KEMENTERIAN PENDIDIKAN MALAYSIA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KEMENTERIAN PENDIDIKAN MALAYSIA</dc:creator>
  <cp:lastModifiedBy>Siew Ghee Chew</cp:lastModifiedBy>
  <cp:revision>136</cp:revision>
  <cp:lastPrinted>2019-12-28T10:11:54Z</cp:lastPrinted>
  <dcterms:created xsi:type="dcterms:W3CDTF">2015-12-15T06:03:23Z</dcterms:created>
  <dcterms:modified xsi:type="dcterms:W3CDTF">2020-01-25T01:16:06Z</dcterms:modified>
</cp:coreProperties>
</file>