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70" r:id="rId2"/>
    <p:sldId id="258" r:id="rId3"/>
    <p:sldId id="259" r:id="rId4"/>
    <p:sldId id="260" r:id="rId5"/>
    <p:sldId id="314" r:id="rId6"/>
    <p:sldId id="318" r:id="rId7"/>
    <p:sldId id="319" r:id="rId8"/>
    <p:sldId id="322" r:id="rId9"/>
    <p:sldId id="324" r:id="rId10"/>
    <p:sldId id="330" r:id="rId11"/>
    <p:sldId id="382" r:id="rId12"/>
    <p:sldId id="373" r:id="rId13"/>
    <p:sldId id="376" r:id="rId14"/>
    <p:sldId id="377" r:id="rId15"/>
    <p:sldId id="378" r:id="rId16"/>
    <p:sldId id="375" r:id="rId17"/>
    <p:sldId id="379" r:id="rId18"/>
    <p:sldId id="336" r:id="rId19"/>
    <p:sldId id="329" r:id="rId20"/>
    <p:sldId id="367" r:id="rId21"/>
    <p:sldId id="365" r:id="rId22"/>
    <p:sldId id="369" r:id="rId23"/>
    <p:sldId id="372" r:id="rId24"/>
    <p:sldId id="370" r:id="rId25"/>
    <p:sldId id="371" r:id="rId26"/>
    <p:sldId id="381" r:id="rId27"/>
    <p:sldId id="355" r:id="rId28"/>
  </p:sldIdLst>
  <p:sldSz cx="12192000" cy="6858000"/>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983" autoAdjust="0"/>
    <p:restoredTop sz="82306" autoAdjust="0"/>
  </p:normalViewPr>
  <p:slideViewPr>
    <p:cSldViewPr snapToGrid="0">
      <p:cViewPr varScale="1">
        <p:scale>
          <a:sx n="91" d="100"/>
          <a:sy n="91" d="100"/>
        </p:scale>
        <p:origin x="-1152" y="-108"/>
      </p:cViewPr>
      <p:guideLst>
        <p:guide orient="horz" pos="2160"/>
        <p:guide pos="3840"/>
      </p:guideLst>
    </p:cSldViewPr>
  </p:slideViewPr>
  <p:outlineViewPr>
    <p:cViewPr>
      <p:scale>
        <a:sx n="33" d="100"/>
        <a:sy n="33" d="100"/>
      </p:scale>
      <p:origin x="0" y="-10771"/>
    </p:cViewPr>
  </p:outlineViewPr>
  <p:notesTextViewPr>
    <p:cViewPr>
      <p:scale>
        <a:sx n="75" d="100"/>
        <a:sy n="75" d="100"/>
      </p:scale>
      <p:origin x="0" y="0"/>
    </p:cViewPr>
  </p:notesTextViewPr>
  <p:sorterViewPr>
    <p:cViewPr varScale="1">
      <p:scale>
        <a:sx n="1" d="1"/>
        <a:sy n="1" d="1"/>
      </p:scale>
      <p:origin x="0" y="-956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91"/>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sz="quarter" idx="1"/>
          </p:nvPr>
        </p:nvSpPr>
        <p:spPr>
          <a:xfrm>
            <a:off x="3884613" y="0"/>
            <a:ext cx="2971800" cy="499091"/>
          </a:xfrm>
          <a:prstGeom prst="rect">
            <a:avLst/>
          </a:prstGeom>
        </p:spPr>
        <p:txBody>
          <a:bodyPr vert="horz" lIns="91440" tIns="45720" rIns="91440" bIns="45720" rtlCol="0"/>
          <a:lstStyle>
            <a:lvl1pPr algn="r">
              <a:defRPr sz="1200"/>
            </a:lvl1pPr>
          </a:lstStyle>
          <a:p>
            <a:fld id="{206C7069-6C3D-476C-B31A-3F7EDBB44D1C}" type="datetimeFigureOut">
              <a:rPr lang="en-MY" smtClean="0"/>
              <a:pPr/>
              <a:t>2/2/2020</a:t>
            </a:fld>
            <a:endParaRPr lang="en-MY"/>
          </a:p>
        </p:txBody>
      </p:sp>
      <p:sp>
        <p:nvSpPr>
          <p:cNvPr id="4" name="Footer Placeholder 3"/>
          <p:cNvSpPr>
            <a:spLocks noGrp="1"/>
          </p:cNvSpPr>
          <p:nvPr>
            <p:ph type="ftr" sz="quarter" idx="2"/>
          </p:nvPr>
        </p:nvSpPr>
        <p:spPr>
          <a:xfrm>
            <a:off x="0" y="9448185"/>
            <a:ext cx="2971800" cy="499090"/>
          </a:xfrm>
          <a:prstGeom prst="rect">
            <a:avLst/>
          </a:prstGeom>
        </p:spPr>
        <p:txBody>
          <a:bodyPr vert="horz" lIns="91440" tIns="45720" rIns="91440" bIns="45720" rtlCol="0" anchor="b"/>
          <a:lstStyle>
            <a:lvl1pPr algn="l">
              <a:defRPr sz="1200"/>
            </a:lvl1pPr>
          </a:lstStyle>
          <a:p>
            <a:endParaRPr lang="en-MY"/>
          </a:p>
        </p:txBody>
      </p:sp>
      <p:sp>
        <p:nvSpPr>
          <p:cNvPr id="5" name="Slide Number Placeholder 4"/>
          <p:cNvSpPr>
            <a:spLocks noGrp="1"/>
          </p:cNvSpPr>
          <p:nvPr>
            <p:ph type="sldNum" sz="quarter" idx="3"/>
          </p:nvPr>
        </p:nvSpPr>
        <p:spPr>
          <a:xfrm>
            <a:off x="3884613" y="9448185"/>
            <a:ext cx="2971800" cy="499090"/>
          </a:xfrm>
          <a:prstGeom prst="rect">
            <a:avLst/>
          </a:prstGeom>
        </p:spPr>
        <p:txBody>
          <a:bodyPr vert="horz" lIns="91440" tIns="45720" rIns="91440" bIns="45720" rtlCol="0" anchor="b"/>
          <a:lstStyle>
            <a:lvl1pPr algn="r">
              <a:defRPr sz="1200"/>
            </a:lvl1pPr>
          </a:lstStyle>
          <a:p>
            <a:fld id="{CC67D3F3-C493-4963-AB0A-7D210C4AD829}" type="slidenum">
              <a:rPr lang="en-MY" smtClean="0"/>
              <a:pPr/>
              <a:t>‹#›</a:t>
            </a:fld>
            <a:endParaRPr lang="en-MY"/>
          </a:p>
        </p:txBody>
      </p:sp>
    </p:spTree>
    <p:extLst>
      <p:ext uri="{BB962C8B-B14F-4D97-AF65-F5344CB8AC3E}">
        <p14:creationId xmlns:p14="http://schemas.microsoft.com/office/powerpoint/2010/main" xmlns="" val="30616208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91"/>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99091"/>
          </a:xfrm>
          <a:prstGeom prst="rect">
            <a:avLst/>
          </a:prstGeom>
        </p:spPr>
        <p:txBody>
          <a:bodyPr vert="horz" lIns="91440" tIns="45720" rIns="91440" bIns="45720" rtlCol="0"/>
          <a:lstStyle>
            <a:lvl1pPr algn="r">
              <a:defRPr sz="1200"/>
            </a:lvl1pPr>
          </a:lstStyle>
          <a:p>
            <a:fld id="{3FE896A8-9B9D-4427-9A72-8A08FDE444B5}" type="datetimeFigureOut">
              <a:rPr lang="en-MY" smtClean="0"/>
              <a:pPr/>
              <a:t>2/2/2020</a:t>
            </a:fld>
            <a:endParaRPr lang="en-MY"/>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787126"/>
            <a:ext cx="5486400" cy="391674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6" name="Footer Placeholder 5"/>
          <p:cNvSpPr>
            <a:spLocks noGrp="1"/>
          </p:cNvSpPr>
          <p:nvPr>
            <p:ph type="ftr" sz="quarter" idx="4"/>
          </p:nvPr>
        </p:nvSpPr>
        <p:spPr>
          <a:xfrm>
            <a:off x="0" y="9448185"/>
            <a:ext cx="2971800" cy="49909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9448185"/>
            <a:ext cx="2971800" cy="499090"/>
          </a:xfrm>
          <a:prstGeom prst="rect">
            <a:avLst/>
          </a:prstGeom>
        </p:spPr>
        <p:txBody>
          <a:bodyPr vert="horz" lIns="91440" tIns="45720" rIns="91440" bIns="45720" rtlCol="0" anchor="b"/>
          <a:lstStyle>
            <a:lvl1pPr algn="r">
              <a:defRPr sz="1200"/>
            </a:lvl1pPr>
          </a:lstStyle>
          <a:p>
            <a:fld id="{B4590718-1CD1-4F90-8F7E-6EF515C7777B}" type="slidenum">
              <a:rPr lang="en-MY" smtClean="0"/>
              <a:pPr/>
              <a:t>‹#›</a:t>
            </a:fld>
            <a:endParaRPr lang="en-MY"/>
          </a:p>
        </p:txBody>
      </p:sp>
    </p:spTree>
    <p:extLst>
      <p:ext uri="{BB962C8B-B14F-4D97-AF65-F5344CB8AC3E}">
        <p14:creationId xmlns:p14="http://schemas.microsoft.com/office/powerpoint/2010/main" xmlns="" val="703053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B4590718-1CD1-4F90-8F7E-6EF515C7777B}" type="slidenum">
              <a:rPr lang="en-MY" smtClean="0"/>
              <a:pPr/>
              <a:t>1</a:t>
            </a:fld>
            <a:endParaRPr lang="en-MY"/>
          </a:p>
        </p:txBody>
      </p:sp>
    </p:spTree>
    <p:extLst>
      <p:ext uri="{BB962C8B-B14F-4D97-AF65-F5344CB8AC3E}">
        <p14:creationId xmlns:p14="http://schemas.microsoft.com/office/powerpoint/2010/main" xmlns="" val="8928953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B4590718-1CD1-4F90-8F7E-6EF515C7777B}" type="slidenum">
              <a:rPr lang="en-MY" smtClean="0"/>
              <a:pPr/>
              <a:t>14</a:t>
            </a:fld>
            <a:endParaRPr lang="en-MY"/>
          </a:p>
        </p:txBody>
      </p:sp>
    </p:spTree>
    <p:extLst>
      <p:ext uri="{BB962C8B-B14F-4D97-AF65-F5344CB8AC3E}">
        <p14:creationId xmlns:p14="http://schemas.microsoft.com/office/powerpoint/2010/main" xmlns="" val="20108789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B4590718-1CD1-4F90-8F7E-6EF515C7777B}" type="slidenum">
              <a:rPr lang="en-MY" smtClean="0"/>
              <a:pPr/>
              <a:t>15</a:t>
            </a:fld>
            <a:endParaRPr lang="en-MY"/>
          </a:p>
        </p:txBody>
      </p:sp>
    </p:spTree>
    <p:extLst>
      <p:ext uri="{BB962C8B-B14F-4D97-AF65-F5344CB8AC3E}">
        <p14:creationId xmlns:p14="http://schemas.microsoft.com/office/powerpoint/2010/main" xmlns="" val="37766836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B4590718-1CD1-4F90-8F7E-6EF515C7777B}" type="slidenum">
              <a:rPr lang="en-MY" smtClean="0"/>
              <a:pPr/>
              <a:t>16</a:t>
            </a:fld>
            <a:endParaRPr lang="en-MY"/>
          </a:p>
        </p:txBody>
      </p:sp>
    </p:spTree>
    <p:extLst>
      <p:ext uri="{BB962C8B-B14F-4D97-AF65-F5344CB8AC3E}">
        <p14:creationId xmlns:p14="http://schemas.microsoft.com/office/powerpoint/2010/main" xmlns="" val="16460330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B4590718-1CD1-4F90-8F7E-6EF515C7777B}" type="slidenum">
              <a:rPr lang="en-MY" smtClean="0"/>
              <a:pPr/>
              <a:t>17</a:t>
            </a:fld>
            <a:endParaRPr lang="en-MY"/>
          </a:p>
        </p:txBody>
      </p:sp>
    </p:spTree>
    <p:extLst>
      <p:ext uri="{BB962C8B-B14F-4D97-AF65-F5344CB8AC3E}">
        <p14:creationId xmlns:p14="http://schemas.microsoft.com/office/powerpoint/2010/main" xmlns="" val="17142246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B4590718-1CD1-4F90-8F7E-6EF515C7777B}" type="slidenum">
              <a:rPr lang="en-MY" smtClean="0"/>
              <a:pPr/>
              <a:t>18</a:t>
            </a:fld>
            <a:endParaRPr lang="en-MY"/>
          </a:p>
        </p:txBody>
      </p:sp>
    </p:spTree>
    <p:extLst>
      <p:ext uri="{BB962C8B-B14F-4D97-AF65-F5344CB8AC3E}">
        <p14:creationId xmlns:p14="http://schemas.microsoft.com/office/powerpoint/2010/main" xmlns="" val="30640979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B4590718-1CD1-4F90-8F7E-6EF515C7777B}" type="slidenum">
              <a:rPr lang="en-MY" smtClean="0"/>
              <a:pPr/>
              <a:t>19</a:t>
            </a:fld>
            <a:endParaRPr lang="en-MY"/>
          </a:p>
        </p:txBody>
      </p:sp>
    </p:spTree>
    <p:extLst>
      <p:ext uri="{BB962C8B-B14F-4D97-AF65-F5344CB8AC3E}">
        <p14:creationId xmlns:p14="http://schemas.microsoft.com/office/powerpoint/2010/main" xmlns="" val="10624409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B4590718-1CD1-4F90-8F7E-6EF515C7777B}" type="slidenum">
              <a:rPr lang="en-MY" smtClean="0"/>
              <a:pPr/>
              <a:t>21</a:t>
            </a:fld>
            <a:endParaRPr lang="en-MY"/>
          </a:p>
        </p:txBody>
      </p:sp>
    </p:spTree>
    <p:extLst>
      <p:ext uri="{BB962C8B-B14F-4D97-AF65-F5344CB8AC3E}">
        <p14:creationId xmlns:p14="http://schemas.microsoft.com/office/powerpoint/2010/main" xmlns="" val="22173697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p:cNvSpPr>
            <a:spLocks noGrp="1"/>
          </p:cNvSpPr>
          <p:nvPr>
            <p:ph type="body" idx="1"/>
          </p:nvPr>
        </p:nvSpPr>
        <p:spPr/>
        <p:txBody>
          <a:bodyPr/>
          <a:lstStyle/>
          <a:p>
            <a:r>
              <a:rPr lang="en-MY" baseline="0" dirty="0"/>
              <a:t> </a:t>
            </a:r>
            <a:endParaRPr lang="en-MY"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p:cNvSpPr>
            <a:spLocks noGrp="1"/>
          </p:cNvSpPr>
          <p:nvPr>
            <p:ph type="body" idx="1"/>
          </p:nvPr>
        </p:nvSpPr>
        <p:spPr/>
        <p:txBody>
          <a:bodyPr/>
          <a:lstStyle/>
          <a:p>
            <a:endParaRPr lang="en-MY"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B4590718-1CD1-4F90-8F7E-6EF515C7777B}" type="slidenum">
              <a:rPr lang="en-MY" smtClean="0"/>
              <a:pPr/>
              <a:t>6</a:t>
            </a:fld>
            <a:endParaRPr lang="en-MY"/>
          </a:p>
        </p:txBody>
      </p:sp>
    </p:spTree>
    <p:extLst>
      <p:ext uri="{BB962C8B-B14F-4D97-AF65-F5344CB8AC3E}">
        <p14:creationId xmlns:p14="http://schemas.microsoft.com/office/powerpoint/2010/main" xmlns="" val="29408494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p:cNvSpPr>
            <a:spLocks noGrp="1"/>
          </p:cNvSpPr>
          <p:nvPr>
            <p:ph type="body" idx="1"/>
          </p:nvPr>
        </p:nvSpPr>
        <p:spPr/>
        <p:txBody>
          <a:bodyPr/>
          <a:lstStyle/>
          <a:p>
            <a:endParaRPr lang="en-MY"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p:cNvSpPr>
            <a:spLocks noGrp="1"/>
          </p:cNvSpPr>
          <p:nvPr>
            <p:ph type="body" idx="1"/>
          </p:nvPr>
        </p:nvSpPr>
        <p:spPr/>
        <p:txBody>
          <a:bodyPr/>
          <a:lstStyle/>
          <a:p>
            <a:endParaRPr lang="en-MY"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B4590718-1CD1-4F90-8F7E-6EF515C7777B}" type="slidenum">
              <a:rPr lang="en-MY" smtClean="0"/>
              <a:pPr/>
              <a:t>27</a:t>
            </a:fld>
            <a:endParaRPr lang="en-MY"/>
          </a:p>
        </p:txBody>
      </p:sp>
    </p:spTree>
    <p:extLst>
      <p:ext uri="{BB962C8B-B14F-4D97-AF65-F5344CB8AC3E}">
        <p14:creationId xmlns:p14="http://schemas.microsoft.com/office/powerpoint/2010/main" xmlns="" val="677827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B4590718-1CD1-4F90-8F7E-6EF515C7777B}" type="slidenum">
              <a:rPr lang="en-MY" smtClean="0"/>
              <a:pPr/>
              <a:t>7</a:t>
            </a:fld>
            <a:endParaRPr lang="en-MY"/>
          </a:p>
        </p:txBody>
      </p:sp>
    </p:spTree>
    <p:extLst>
      <p:ext uri="{BB962C8B-B14F-4D97-AF65-F5344CB8AC3E}">
        <p14:creationId xmlns:p14="http://schemas.microsoft.com/office/powerpoint/2010/main" xmlns="" val="2800766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B4590718-1CD1-4F90-8F7E-6EF515C7777B}" type="slidenum">
              <a:rPr lang="en-MY" smtClean="0"/>
              <a:pPr/>
              <a:t>8</a:t>
            </a:fld>
            <a:endParaRPr lang="en-MY"/>
          </a:p>
        </p:txBody>
      </p:sp>
    </p:spTree>
    <p:extLst>
      <p:ext uri="{BB962C8B-B14F-4D97-AF65-F5344CB8AC3E}">
        <p14:creationId xmlns:p14="http://schemas.microsoft.com/office/powerpoint/2010/main" xmlns="" val="4064626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B4590718-1CD1-4F90-8F7E-6EF515C7777B}" type="slidenum">
              <a:rPr lang="en-MY" smtClean="0"/>
              <a:pPr/>
              <a:t>9</a:t>
            </a:fld>
            <a:endParaRPr lang="en-MY"/>
          </a:p>
        </p:txBody>
      </p:sp>
    </p:spTree>
    <p:extLst>
      <p:ext uri="{BB962C8B-B14F-4D97-AF65-F5344CB8AC3E}">
        <p14:creationId xmlns:p14="http://schemas.microsoft.com/office/powerpoint/2010/main" xmlns="" val="174790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B4590718-1CD1-4F90-8F7E-6EF515C7777B}" type="slidenum">
              <a:rPr lang="en-MY" smtClean="0"/>
              <a:pPr/>
              <a:t>10</a:t>
            </a:fld>
            <a:endParaRPr lang="en-MY"/>
          </a:p>
        </p:txBody>
      </p:sp>
    </p:spTree>
    <p:extLst>
      <p:ext uri="{BB962C8B-B14F-4D97-AF65-F5344CB8AC3E}">
        <p14:creationId xmlns:p14="http://schemas.microsoft.com/office/powerpoint/2010/main" xmlns="" val="4007337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B4590718-1CD1-4F90-8F7E-6EF515C7777B}" type="slidenum">
              <a:rPr lang="en-MY" smtClean="0"/>
              <a:pPr/>
              <a:t>11</a:t>
            </a:fld>
            <a:endParaRPr lang="en-MY"/>
          </a:p>
        </p:txBody>
      </p:sp>
    </p:spTree>
    <p:extLst>
      <p:ext uri="{BB962C8B-B14F-4D97-AF65-F5344CB8AC3E}">
        <p14:creationId xmlns:p14="http://schemas.microsoft.com/office/powerpoint/2010/main" xmlns="" val="5493663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B4590718-1CD1-4F90-8F7E-6EF515C7777B}" type="slidenum">
              <a:rPr lang="en-MY" smtClean="0"/>
              <a:pPr/>
              <a:t>12</a:t>
            </a:fld>
            <a:endParaRPr lang="en-MY"/>
          </a:p>
        </p:txBody>
      </p:sp>
    </p:spTree>
    <p:extLst>
      <p:ext uri="{BB962C8B-B14F-4D97-AF65-F5344CB8AC3E}">
        <p14:creationId xmlns:p14="http://schemas.microsoft.com/office/powerpoint/2010/main" xmlns="" val="12986007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B4590718-1CD1-4F90-8F7E-6EF515C7777B}" type="slidenum">
              <a:rPr lang="en-MY" smtClean="0"/>
              <a:pPr/>
              <a:t>13</a:t>
            </a:fld>
            <a:endParaRPr lang="en-MY"/>
          </a:p>
        </p:txBody>
      </p:sp>
    </p:spTree>
    <p:extLst>
      <p:ext uri="{BB962C8B-B14F-4D97-AF65-F5344CB8AC3E}">
        <p14:creationId xmlns:p14="http://schemas.microsoft.com/office/powerpoint/2010/main" xmlns="" val="3798535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MY"/>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MY"/>
          </a:p>
        </p:txBody>
      </p:sp>
      <p:sp>
        <p:nvSpPr>
          <p:cNvPr id="4" name="Date Placeholder 3"/>
          <p:cNvSpPr>
            <a:spLocks noGrp="1"/>
          </p:cNvSpPr>
          <p:nvPr>
            <p:ph type="dt" sz="half" idx="10"/>
          </p:nvPr>
        </p:nvSpPr>
        <p:spPr/>
        <p:txBody>
          <a:bodyPr/>
          <a:lstStyle/>
          <a:p>
            <a:fld id="{0F4C835C-D228-40D0-B8F2-9B321EC311C4}" type="datetimeFigureOut">
              <a:rPr lang="en-MY" smtClean="0"/>
              <a:pPr/>
              <a:t>2/2/2020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7119ACF-6A1A-4D59-9DF2-04EACF972813}" type="slidenum">
              <a:rPr lang="en-MY" smtClean="0"/>
              <a:pPr/>
              <a:t>‹#›</a:t>
            </a:fld>
            <a:endParaRPr lang="en-MY"/>
          </a:p>
        </p:txBody>
      </p:sp>
    </p:spTree>
    <p:extLst>
      <p:ext uri="{BB962C8B-B14F-4D97-AF65-F5344CB8AC3E}">
        <p14:creationId xmlns:p14="http://schemas.microsoft.com/office/powerpoint/2010/main" xmlns="" val="917180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p>
            <a:fld id="{0F4C835C-D228-40D0-B8F2-9B321EC311C4}" type="datetimeFigureOut">
              <a:rPr lang="en-MY" smtClean="0"/>
              <a:pPr/>
              <a:t>2/2/2020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7119ACF-6A1A-4D59-9DF2-04EACF972813}" type="slidenum">
              <a:rPr lang="en-MY" smtClean="0"/>
              <a:pPr/>
              <a:t>‹#›</a:t>
            </a:fld>
            <a:endParaRPr lang="en-MY"/>
          </a:p>
        </p:txBody>
      </p:sp>
    </p:spTree>
    <p:extLst>
      <p:ext uri="{BB962C8B-B14F-4D97-AF65-F5344CB8AC3E}">
        <p14:creationId xmlns:p14="http://schemas.microsoft.com/office/powerpoint/2010/main" xmlns="" val="1701223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MY"/>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p>
            <a:fld id="{0F4C835C-D228-40D0-B8F2-9B321EC311C4}" type="datetimeFigureOut">
              <a:rPr lang="en-MY" smtClean="0"/>
              <a:pPr/>
              <a:t>2/2/2020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7119ACF-6A1A-4D59-9DF2-04EACF972813}" type="slidenum">
              <a:rPr lang="en-MY" smtClean="0"/>
              <a:pPr/>
              <a:t>‹#›</a:t>
            </a:fld>
            <a:endParaRPr lang="en-MY"/>
          </a:p>
        </p:txBody>
      </p:sp>
    </p:spTree>
    <p:extLst>
      <p:ext uri="{BB962C8B-B14F-4D97-AF65-F5344CB8AC3E}">
        <p14:creationId xmlns:p14="http://schemas.microsoft.com/office/powerpoint/2010/main" xmlns="" val="2238031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p>
            <a:fld id="{0F4C835C-D228-40D0-B8F2-9B321EC311C4}" type="datetimeFigureOut">
              <a:rPr lang="en-MY" smtClean="0"/>
              <a:pPr/>
              <a:t>2/2/2020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7119ACF-6A1A-4D59-9DF2-04EACF972813}" type="slidenum">
              <a:rPr lang="en-MY" smtClean="0"/>
              <a:pPr/>
              <a:t>‹#›</a:t>
            </a:fld>
            <a:endParaRPr lang="en-MY"/>
          </a:p>
        </p:txBody>
      </p:sp>
    </p:spTree>
    <p:extLst>
      <p:ext uri="{BB962C8B-B14F-4D97-AF65-F5344CB8AC3E}">
        <p14:creationId xmlns:p14="http://schemas.microsoft.com/office/powerpoint/2010/main" xmlns="" val="1119843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MY"/>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F4C835C-D228-40D0-B8F2-9B321EC311C4}" type="datetimeFigureOut">
              <a:rPr lang="en-MY" smtClean="0"/>
              <a:pPr/>
              <a:t>2/2/2020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7119ACF-6A1A-4D59-9DF2-04EACF972813}" type="slidenum">
              <a:rPr lang="en-MY" smtClean="0"/>
              <a:pPr/>
              <a:t>‹#›</a:t>
            </a:fld>
            <a:endParaRPr lang="en-MY"/>
          </a:p>
        </p:txBody>
      </p:sp>
    </p:spTree>
    <p:extLst>
      <p:ext uri="{BB962C8B-B14F-4D97-AF65-F5344CB8AC3E}">
        <p14:creationId xmlns:p14="http://schemas.microsoft.com/office/powerpoint/2010/main" xmlns="" val="4049954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Date Placeholder 4"/>
          <p:cNvSpPr>
            <a:spLocks noGrp="1"/>
          </p:cNvSpPr>
          <p:nvPr>
            <p:ph type="dt" sz="half" idx="10"/>
          </p:nvPr>
        </p:nvSpPr>
        <p:spPr/>
        <p:txBody>
          <a:bodyPr/>
          <a:lstStyle/>
          <a:p>
            <a:fld id="{0F4C835C-D228-40D0-B8F2-9B321EC311C4}" type="datetimeFigureOut">
              <a:rPr lang="en-MY" smtClean="0"/>
              <a:pPr/>
              <a:t>2/2/2020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D7119ACF-6A1A-4D59-9DF2-04EACF972813}" type="slidenum">
              <a:rPr lang="en-MY" smtClean="0"/>
              <a:pPr/>
              <a:t>‹#›</a:t>
            </a:fld>
            <a:endParaRPr lang="en-MY"/>
          </a:p>
        </p:txBody>
      </p:sp>
    </p:spTree>
    <p:extLst>
      <p:ext uri="{BB962C8B-B14F-4D97-AF65-F5344CB8AC3E}">
        <p14:creationId xmlns:p14="http://schemas.microsoft.com/office/powerpoint/2010/main" xmlns="" val="357477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MY"/>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7" name="Date Placeholder 6"/>
          <p:cNvSpPr>
            <a:spLocks noGrp="1"/>
          </p:cNvSpPr>
          <p:nvPr>
            <p:ph type="dt" sz="half" idx="10"/>
          </p:nvPr>
        </p:nvSpPr>
        <p:spPr/>
        <p:txBody>
          <a:bodyPr/>
          <a:lstStyle/>
          <a:p>
            <a:fld id="{0F4C835C-D228-40D0-B8F2-9B321EC311C4}" type="datetimeFigureOut">
              <a:rPr lang="en-MY" smtClean="0"/>
              <a:pPr/>
              <a:t>2/2/2020</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D7119ACF-6A1A-4D59-9DF2-04EACF972813}" type="slidenum">
              <a:rPr lang="en-MY" smtClean="0"/>
              <a:pPr/>
              <a:t>‹#›</a:t>
            </a:fld>
            <a:endParaRPr lang="en-MY"/>
          </a:p>
        </p:txBody>
      </p:sp>
    </p:spTree>
    <p:extLst>
      <p:ext uri="{BB962C8B-B14F-4D97-AF65-F5344CB8AC3E}">
        <p14:creationId xmlns:p14="http://schemas.microsoft.com/office/powerpoint/2010/main" xmlns="" val="2248917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Date Placeholder 2"/>
          <p:cNvSpPr>
            <a:spLocks noGrp="1"/>
          </p:cNvSpPr>
          <p:nvPr>
            <p:ph type="dt" sz="half" idx="10"/>
          </p:nvPr>
        </p:nvSpPr>
        <p:spPr/>
        <p:txBody>
          <a:bodyPr/>
          <a:lstStyle/>
          <a:p>
            <a:fld id="{0F4C835C-D228-40D0-B8F2-9B321EC311C4}" type="datetimeFigureOut">
              <a:rPr lang="en-MY" smtClean="0"/>
              <a:pPr/>
              <a:t>2/2/2020</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D7119ACF-6A1A-4D59-9DF2-04EACF972813}" type="slidenum">
              <a:rPr lang="en-MY" smtClean="0"/>
              <a:pPr/>
              <a:t>‹#›</a:t>
            </a:fld>
            <a:endParaRPr lang="en-MY"/>
          </a:p>
        </p:txBody>
      </p:sp>
    </p:spTree>
    <p:extLst>
      <p:ext uri="{BB962C8B-B14F-4D97-AF65-F5344CB8AC3E}">
        <p14:creationId xmlns:p14="http://schemas.microsoft.com/office/powerpoint/2010/main" xmlns="" val="1956654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4C835C-D228-40D0-B8F2-9B321EC311C4}" type="datetimeFigureOut">
              <a:rPr lang="en-MY" smtClean="0"/>
              <a:pPr/>
              <a:t>2/2/2020</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D7119ACF-6A1A-4D59-9DF2-04EACF972813}" type="slidenum">
              <a:rPr lang="en-MY" smtClean="0"/>
              <a:pPr/>
              <a:t>‹#›</a:t>
            </a:fld>
            <a:endParaRPr lang="en-MY"/>
          </a:p>
        </p:txBody>
      </p:sp>
    </p:spTree>
    <p:extLst>
      <p:ext uri="{BB962C8B-B14F-4D97-AF65-F5344CB8AC3E}">
        <p14:creationId xmlns:p14="http://schemas.microsoft.com/office/powerpoint/2010/main" xmlns="" val="2676356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F4C835C-D228-40D0-B8F2-9B321EC311C4}" type="datetimeFigureOut">
              <a:rPr lang="en-MY" smtClean="0"/>
              <a:pPr/>
              <a:t>2/2/2020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D7119ACF-6A1A-4D59-9DF2-04EACF972813}" type="slidenum">
              <a:rPr lang="en-MY" smtClean="0"/>
              <a:pPr/>
              <a:t>‹#›</a:t>
            </a:fld>
            <a:endParaRPr lang="en-MY"/>
          </a:p>
        </p:txBody>
      </p:sp>
    </p:spTree>
    <p:extLst>
      <p:ext uri="{BB962C8B-B14F-4D97-AF65-F5344CB8AC3E}">
        <p14:creationId xmlns:p14="http://schemas.microsoft.com/office/powerpoint/2010/main" xmlns="" val="2294740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F4C835C-D228-40D0-B8F2-9B321EC311C4}" type="datetimeFigureOut">
              <a:rPr lang="en-MY" smtClean="0"/>
              <a:pPr/>
              <a:t>2/2/2020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D7119ACF-6A1A-4D59-9DF2-04EACF972813}" type="slidenum">
              <a:rPr lang="en-MY" smtClean="0"/>
              <a:pPr/>
              <a:t>‹#›</a:t>
            </a:fld>
            <a:endParaRPr lang="en-MY"/>
          </a:p>
        </p:txBody>
      </p:sp>
    </p:spTree>
    <p:extLst>
      <p:ext uri="{BB962C8B-B14F-4D97-AF65-F5344CB8AC3E}">
        <p14:creationId xmlns:p14="http://schemas.microsoft.com/office/powerpoint/2010/main" xmlns="" val="2032999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MY"/>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4C835C-D228-40D0-B8F2-9B321EC311C4}" type="datetimeFigureOut">
              <a:rPr lang="en-MY" smtClean="0"/>
              <a:pPr/>
              <a:t>2/2/2020</a:t>
            </a:fld>
            <a:endParaRPr lang="en-MY"/>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119ACF-6A1A-4D59-9DF2-04EACF972813}" type="slidenum">
              <a:rPr lang="en-MY" smtClean="0"/>
              <a:pPr/>
              <a:t>‹#›</a:t>
            </a:fld>
            <a:endParaRPr lang="en-MY"/>
          </a:p>
        </p:txBody>
      </p:sp>
    </p:spTree>
    <p:extLst>
      <p:ext uri="{BB962C8B-B14F-4D97-AF65-F5344CB8AC3E}">
        <p14:creationId xmlns:p14="http://schemas.microsoft.com/office/powerpoint/2010/main" xmlns="" val="4246370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hyperlink" Target="https://www.biblegateway.com/passage/?search=1+Corinthians+12&amp;version=NRSV"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www.biblegateway.com/passage/?search=Romans+12&amp;version=NIV"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biblegateway.com/passage/?search=1+Corinthians+12&amp;version=NRSV" TargetMode="External"/><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xmlns="" id="{FB5B0058-AF13-4859-B429-4EDDE2A26F7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3350" y="717224"/>
            <a:ext cx="7619372" cy="2154370"/>
          </a:xfrm>
        </p:spPr>
        <p:txBody>
          <a:bodyPr vert="horz" lIns="91440" tIns="45720" rIns="91440" bIns="45720" rtlCol="0" anchor="b">
            <a:normAutofit/>
          </a:bodyPr>
          <a:lstStyle/>
          <a:p>
            <a:pPr algn="r"/>
            <a:r>
              <a:rPr lang="en-US" sz="4000" dirty="0">
                <a:solidFill>
                  <a:schemeClr val="bg1"/>
                </a:solidFill>
                <a:latin typeface="Arial Black" panose="020B0A04020102020204" pitchFamily="34" charset="0"/>
              </a:rPr>
              <a:t>Spiritual Gifts</a:t>
            </a:r>
            <a:endParaRPr lang="en-US" sz="4000" kern="1200" dirty="0">
              <a:solidFill>
                <a:schemeClr val="bg1"/>
              </a:solidFill>
              <a:latin typeface="Arial Black" panose="020B0A04020102020204" pitchFamily="34" charset="0"/>
            </a:endParaRPr>
          </a:p>
        </p:txBody>
      </p:sp>
      <p:sp>
        <p:nvSpPr>
          <p:cNvPr id="3" name="Content Placeholder 2"/>
          <p:cNvSpPr>
            <a:spLocks noGrp="1"/>
          </p:cNvSpPr>
          <p:nvPr>
            <p:ph idx="1"/>
          </p:nvPr>
        </p:nvSpPr>
        <p:spPr>
          <a:xfrm>
            <a:off x="6360606" y="4267200"/>
            <a:ext cx="5393244" cy="437291"/>
          </a:xfrm>
        </p:spPr>
        <p:txBody>
          <a:bodyPr vert="horz" lIns="91440" tIns="45720" rIns="91440" bIns="45720" rtlCol="0" anchor="b">
            <a:noAutofit/>
          </a:bodyPr>
          <a:lstStyle/>
          <a:p>
            <a:pPr marL="0" indent="0">
              <a:buNone/>
            </a:pPr>
            <a:r>
              <a:rPr lang="en-US" sz="3200" b="1" dirty="0">
                <a:solidFill>
                  <a:schemeClr val="bg1"/>
                </a:solidFill>
              </a:rPr>
              <a:t>1 Corinthians 12:1-11  (NRSV)</a:t>
            </a:r>
            <a:endParaRPr lang="en-US" sz="3200" b="1" kern="1200" dirty="0">
              <a:solidFill>
                <a:schemeClr val="bg1"/>
              </a:solidFill>
              <a:latin typeface="+mn-lt"/>
              <a:ea typeface="+mn-ea"/>
              <a:cs typeface="+mn-cs"/>
            </a:endParaRPr>
          </a:p>
        </p:txBody>
      </p:sp>
      <p:cxnSp>
        <p:nvCxnSpPr>
          <p:cNvPr id="32" name="Straight Connector 31">
            <a:extLst>
              <a:ext uri="{FF2B5EF4-FFF2-40B4-BE49-F238E27FC236}">
                <a16:creationId xmlns:a16="http://schemas.microsoft.com/office/drawing/2014/main" xmlns="" id="{C4C8A451-B6C1-4CB1-95FC-2DBDEC61FF1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0" y="3068597"/>
            <a:ext cx="7486022"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xmlns="" id="{E8439DD6-1CCF-48C6-AF10-B7018793022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6360607" y="4859086"/>
            <a:ext cx="583139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017493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9560" y="518160"/>
            <a:ext cx="11475720" cy="5379720"/>
          </a:xfrm>
        </p:spPr>
        <p:style>
          <a:lnRef idx="2">
            <a:schemeClr val="accent1"/>
          </a:lnRef>
          <a:fillRef idx="1">
            <a:schemeClr val="lt1"/>
          </a:fillRef>
          <a:effectRef idx="0">
            <a:schemeClr val="accent1"/>
          </a:effectRef>
          <a:fontRef idx="minor">
            <a:schemeClr val="dk1"/>
          </a:fontRef>
        </p:style>
        <p:txBody>
          <a:bodyPr anchor="ctr">
            <a:normAutofit/>
          </a:bodyPr>
          <a:lstStyle/>
          <a:p>
            <a:pPr marL="0" indent="0" algn="ctr">
              <a:lnSpc>
                <a:spcPct val="108000"/>
              </a:lnSpc>
              <a:buNone/>
            </a:pPr>
            <a:r>
              <a:rPr lang="en-MY" sz="3600" baseline="30000" dirty="0"/>
              <a:t>4 </a:t>
            </a:r>
            <a:r>
              <a:rPr lang="en-MY" sz="3600" dirty="0"/>
              <a:t>Now there are varieties of gifts, but the same Spirit; </a:t>
            </a:r>
            <a:r>
              <a:rPr lang="en-MY" sz="3600" baseline="30000" dirty="0"/>
              <a:t>5 </a:t>
            </a:r>
            <a:r>
              <a:rPr lang="en-MY" sz="3600" dirty="0"/>
              <a:t>and there are varieties of services, but the same Lord; </a:t>
            </a:r>
            <a:r>
              <a:rPr lang="en-MY" sz="3600" baseline="30000" dirty="0"/>
              <a:t>6 </a:t>
            </a:r>
            <a:r>
              <a:rPr lang="en-MY" sz="3600" dirty="0"/>
              <a:t>and there are varieties of activities, but it is the same God who activates all of them in everyone. </a:t>
            </a:r>
            <a:r>
              <a:rPr lang="en-MY" sz="3600" baseline="30000" dirty="0"/>
              <a:t>7 </a:t>
            </a:r>
            <a:r>
              <a:rPr lang="en-MY" sz="3600" dirty="0"/>
              <a:t>To each is given the manifestation of the Spirit for the common good.</a:t>
            </a:r>
          </a:p>
        </p:txBody>
      </p:sp>
    </p:spTree>
    <p:extLst>
      <p:ext uri="{BB962C8B-B14F-4D97-AF65-F5344CB8AC3E}">
        <p14:creationId xmlns:p14="http://schemas.microsoft.com/office/powerpoint/2010/main" xmlns="" val="4215509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idx="4294967295"/>
          </p:nvPr>
        </p:nvSpPr>
        <p:spPr>
          <a:xfrm>
            <a:off x="895561" y="2483933"/>
            <a:ext cx="10515600" cy="3033998"/>
          </a:xfrm>
        </p:spPr>
        <p:txBody>
          <a:bodyPr anchor="ctr">
            <a:normAutofit/>
          </a:bodyPr>
          <a:lstStyle/>
          <a:p>
            <a:pPr marL="0" indent="0" algn="ctr">
              <a:lnSpc>
                <a:spcPct val="108000"/>
              </a:lnSpc>
              <a:buNone/>
            </a:pPr>
            <a:r>
              <a:rPr lang="en-MY" sz="4000" dirty="0">
                <a:solidFill>
                  <a:srgbClr val="FFFF00"/>
                </a:solidFill>
              </a:rPr>
              <a:t>Spiritual gifts</a:t>
            </a:r>
            <a:r>
              <a:rPr lang="en-MY" sz="4000" dirty="0"/>
              <a:t> are not at all similar to the presents we received from our loved ones during birthday or Christmas </a:t>
            </a:r>
          </a:p>
        </p:txBody>
      </p:sp>
      <p:sp>
        <p:nvSpPr>
          <p:cNvPr id="2" name="TextBox 1"/>
          <p:cNvSpPr txBox="1"/>
          <p:nvPr/>
        </p:nvSpPr>
        <p:spPr>
          <a:xfrm>
            <a:off x="1625322" y="1776047"/>
            <a:ext cx="8739554" cy="707886"/>
          </a:xfrm>
          <a:prstGeom prst="rect">
            <a:avLst/>
          </a:prstGeom>
          <a:noFill/>
        </p:spPr>
        <p:txBody>
          <a:bodyPr wrap="square" rtlCol="0">
            <a:spAutoFit/>
          </a:bodyPr>
          <a:lstStyle/>
          <a:p>
            <a:pPr algn="ctr"/>
            <a:r>
              <a:rPr lang="en-MY" sz="4000" dirty="0">
                <a:latin typeface="Arial Black" panose="020B0A04020102020204" pitchFamily="34" charset="0"/>
              </a:rPr>
              <a:t>What spiritual gifts are not</a:t>
            </a:r>
          </a:p>
        </p:txBody>
      </p:sp>
    </p:spTree>
    <p:extLst>
      <p:ext uri="{BB962C8B-B14F-4D97-AF65-F5344CB8AC3E}">
        <p14:creationId xmlns:p14="http://schemas.microsoft.com/office/powerpoint/2010/main" xmlns="" val="1309641590"/>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idx="4294967295"/>
          </p:nvPr>
        </p:nvSpPr>
        <p:spPr>
          <a:xfrm>
            <a:off x="895561" y="2483933"/>
            <a:ext cx="10515600" cy="2970936"/>
          </a:xfrm>
        </p:spPr>
        <p:txBody>
          <a:bodyPr anchor="ctr">
            <a:normAutofit/>
          </a:bodyPr>
          <a:lstStyle/>
          <a:p>
            <a:pPr marL="0" indent="0" algn="ctr">
              <a:lnSpc>
                <a:spcPct val="108000"/>
              </a:lnSpc>
              <a:buNone/>
            </a:pPr>
            <a:r>
              <a:rPr lang="en-MY" sz="4000" dirty="0">
                <a:solidFill>
                  <a:srgbClr val="FFFF00"/>
                </a:solidFill>
              </a:rPr>
              <a:t>Spiritual gifts</a:t>
            </a:r>
            <a:r>
              <a:rPr lang="en-MY" sz="4000" dirty="0"/>
              <a:t> are the </a:t>
            </a:r>
            <a:r>
              <a:rPr lang="en-MY" sz="4000" dirty="0">
                <a:solidFill>
                  <a:srgbClr val="FFFF00"/>
                </a:solidFill>
              </a:rPr>
              <a:t>Holy Spirit himself</a:t>
            </a:r>
            <a:r>
              <a:rPr lang="en-MY" sz="4000" dirty="0"/>
              <a:t>,</a:t>
            </a:r>
            <a:r>
              <a:rPr lang="en-MY" sz="4000" dirty="0">
                <a:solidFill>
                  <a:srgbClr val="FFFF00"/>
                </a:solidFill>
              </a:rPr>
              <a:t> manifesting</a:t>
            </a:r>
            <a:r>
              <a:rPr lang="en-MY" sz="4000" dirty="0"/>
              <a:t> in and through us to accomplish </a:t>
            </a:r>
            <a:r>
              <a:rPr lang="en-MY" sz="4000" dirty="0" smtClean="0"/>
              <a:t>his </a:t>
            </a:r>
            <a:r>
              <a:rPr lang="en-MY" sz="4000" dirty="0"/>
              <a:t>works.</a:t>
            </a:r>
          </a:p>
        </p:txBody>
      </p:sp>
      <p:sp>
        <p:nvSpPr>
          <p:cNvPr id="2" name="TextBox 1"/>
          <p:cNvSpPr txBox="1"/>
          <p:nvPr/>
        </p:nvSpPr>
        <p:spPr>
          <a:xfrm>
            <a:off x="3805815" y="1776047"/>
            <a:ext cx="4695092" cy="707886"/>
          </a:xfrm>
          <a:prstGeom prst="rect">
            <a:avLst/>
          </a:prstGeom>
          <a:noFill/>
        </p:spPr>
        <p:txBody>
          <a:bodyPr wrap="square" rtlCol="0">
            <a:spAutoFit/>
          </a:bodyPr>
          <a:lstStyle/>
          <a:p>
            <a:pPr algn="ctr"/>
            <a:r>
              <a:rPr lang="en-MY" sz="4000" dirty="0">
                <a:latin typeface="Arial Black" panose="020B0A04020102020204" pitchFamily="34" charset="0"/>
              </a:rPr>
              <a:t>Definition</a:t>
            </a:r>
          </a:p>
        </p:txBody>
      </p:sp>
    </p:spTree>
    <p:extLst>
      <p:ext uri="{BB962C8B-B14F-4D97-AF65-F5344CB8AC3E}">
        <p14:creationId xmlns:p14="http://schemas.microsoft.com/office/powerpoint/2010/main" xmlns="" val="2795697004"/>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idx="4294967295"/>
          </p:nvPr>
        </p:nvSpPr>
        <p:spPr>
          <a:xfrm>
            <a:off x="895561" y="1379311"/>
            <a:ext cx="10515600" cy="4065588"/>
          </a:xfrm>
        </p:spPr>
        <p:txBody>
          <a:bodyPr anchor="ctr">
            <a:normAutofit/>
          </a:bodyPr>
          <a:lstStyle/>
          <a:p>
            <a:pPr marL="0" indent="0" algn="ctr">
              <a:lnSpc>
                <a:spcPct val="108000"/>
              </a:lnSpc>
              <a:buNone/>
            </a:pPr>
            <a:r>
              <a:rPr lang="en-MY" sz="4000" dirty="0"/>
              <a:t>A story was once told about the 4 Maidens and a Prince.. </a:t>
            </a:r>
          </a:p>
        </p:txBody>
      </p:sp>
    </p:spTree>
    <p:extLst>
      <p:ext uri="{BB962C8B-B14F-4D97-AF65-F5344CB8AC3E}">
        <p14:creationId xmlns:p14="http://schemas.microsoft.com/office/powerpoint/2010/main" xmlns="" val="4133485087"/>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idx="4294967295"/>
          </p:nvPr>
        </p:nvSpPr>
        <p:spPr>
          <a:xfrm>
            <a:off x="895561" y="1379311"/>
            <a:ext cx="10515600" cy="4065588"/>
          </a:xfrm>
        </p:spPr>
        <p:txBody>
          <a:bodyPr anchor="ctr">
            <a:normAutofit/>
          </a:bodyPr>
          <a:lstStyle/>
          <a:p>
            <a:pPr marL="0" indent="0" algn="ctr">
              <a:lnSpc>
                <a:spcPct val="150000"/>
              </a:lnSpc>
              <a:buNone/>
            </a:pPr>
            <a:r>
              <a:rPr lang="en-MY" sz="4000" dirty="0"/>
              <a:t>Take not thy </a:t>
            </a:r>
            <a:r>
              <a:rPr lang="en-MY" sz="4000" dirty="0">
                <a:solidFill>
                  <a:srgbClr val="FFFF00"/>
                </a:solidFill>
              </a:rPr>
              <a:t>Holy Spirit </a:t>
            </a:r>
            <a:r>
              <a:rPr lang="en-MY" sz="4000" dirty="0"/>
              <a:t>from me</a:t>
            </a:r>
            <a:br>
              <a:rPr lang="en-MY" sz="4000" dirty="0"/>
            </a:br>
            <a:r>
              <a:rPr lang="en-MY" sz="4000" dirty="0"/>
              <a:t/>
            </a:r>
            <a:br>
              <a:rPr lang="en-MY" sz="4000" dirty="0"/>
            </a:br>
            <a:r>
              <a:rPr lang="en-MY" sz="4000" dirty="0"/>
              <a:t>David</a:t>
            </a:r>
            <a:r>
              <a:rPr lang="en-MY" sz="3200" dirty="0"/>
              <a:t/>
            </a:r>
            <a:br>
              <a:rPr lang="en-MY" sz="3200" dirty="0"/>
            </a:br>
            <a:r>
              <a:rPr lang="en-MY" sz="3200" dirty="0"/>
              <a:t>Psalm 51:11 </a:t>
            </a:r>
            <a:endParaRPr lang="en-MY" sz="4000" dirty="0"/>
          </a:p>
        </p:txBody>
      </p:sp>
    </p:spTree>
    <p:extLst>
      <p:ext uri="{BB962C8B-B14F-4D97-AF65-F5344CB8AC3E}">
        <p14:creationId xmlns:p14="http://schemas.microsoft.com/office/powerpoint/2010/main" xmlns="" val="2102017110"/>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6720" y="525780"/>
            <a:ext cx="11353800" cy="5765483"/>
          </a:xfrm>
        </p:spPr>
        <p:style>
          <a:lnRef idx="2">
            <a:schemeClr val="accent1"/>
          </a:lnRef>
          <a:fillRef idx="1">
            <a:schemeClr val="lt1"/>
          </a:fillRef>
          <a:effectRef idx="0">
            <a:schemeClr val="accent1"/>
          </a:effectRef>
          <a:fontRef idx="minor">
            <a:schemeClr val="dk1"/>
          </a:fontRef>
        </p:style>
        <p:txBody>
          <a:bodyPr anchor="ctr">
            <a:normAutofit/>
          </a:bodyPr>
          <a:lstStyle/>
          <a:p>
            <a:pPr marL="0" indent="0" algn="ctr">
              <a:lnSpc>
                <a:spcPct val="108000"/>
              </a:lnSpc>
              <a:buNone/>
            </a:pPr>
            <a:r>
              <a:rPr lang="en-MY" sz="3600" dirty="0"/>
              <a:t>If you then, though you are evil, know how to give good gifts to your children, how much more will your Father in heaven give the Holy Spirit to those who ask him!“</a:t>
            </a:r>
            <a:br>
              <a:rPr lang="en-MY" sz="3600" dirty="0"/>
            </a:br>
            <a:r>
              <a:rPr lang="en-MY" sz="3600" dirty="0"/>
              <a:t/>
            </a:r>
            <a:br>
              <a:rPr lang="en-MY" sz="3600" dirty="0"/>
            </a:br>
            <a:r>
              <a:rPr lang="en-MY" sz="3600" dirty="0"/>
              <a:t>  Luke 11:13</a:t>
            </a:r>
          </a:p>
        </p:txBody>
      </p:sp>
    </p:spTree>
    <p:extLst>
      <p:ext uri="{BB962C8B-B14F-4D97-AF65-F5344CB8AC3E}">
        <p14:creationId xmlns:p14="http://schemas.microsoft.com/office/powerpoint/2010/main" xmlns="" val="2053630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idx="4294967295"/>
          </p:nvPr>
        </p:nvSpPr>
        <p:spPr>
          <a:xfrm>
            <a:off x="580292" y="1037492"/>
            <a:ext cx="11060723" cy="4888523"/>
          </a:xfrm>
        </p:spPr>
        <p:txBody>
          <a:bodyPr anchor="ctr">
            <a:noAutofit/>
          </a:bodyPr>
          <a:lstStyle/>
          <a:p>
            <a:pPr marL="0" indent="0" algn="ctr">
              <a:lnSpc>
                <a:spcPct val="108000"/>
              </a:lnSpc>
              <a:buNone/>
            </a:pPr>
            <a:r>
              <a:rPr lang="en-MY" sz="3600" dirty="0"/>
              <a:t>Spiritual Gifts are the </a:t>
            </a:r>
            <a:r>
              <a:rPr lang="en-MY" sz="3600" dirty="0">
                <a:solidFill>
                  <a:srgbClr val="FFFF00"/>
                </a:solidFill>
              </a:rPr>
              <a:t>Holy Spirit himself </a:t>
            </a:r>
            <a:r>
              <a:rPr lang="en-MY" sz="3600" dirty="0"/>
              <a:t>coming to </a:t>
            </a:r>
            <a:r>
              <a:rPr lang="en-MY" sz="3600" dirty="0">
                <a:solidFill>
                  <a:srgbClr val="FFFF00"/>
                </a:solidFill>
              </a:rPr>
              <a:t>various degrees of manifestation</a:t>
            </a:r>
            <a:r>
              <a:rPr lang="en-MY" sz="3600" dirty="0"/>
              <a:t> in and through ordinary Christians to draw them into greater fellowship with him and greater conformity to Christ. </a:t>
            </a:r>
            <a:br>
              <a:rPr lang="en-MY" sz="3600" dirty="0"/>
            </a:br>
            <a:endParaRPr lang="en-MY" sz="3600" dirty="0"/>
          </a:p>
          <a:p>
            <a:pPr marL="0" indent="0" algn="ctr">
              <a:lnSpc>
                <a:spcPct val="108000"/>
              </a:lnSpc>
              <a:buNone/>
            </a:pPr>
            <a:r>
              <a:rPr lang="en-MY" sz="3600" b="1" dirty="0"/>
              <a:t>Sam Storms </a:t>
            </a:r>
            <a:r>
              <a:rPr lang="en-MY" sz="3600" i="1" dirty="0"/>
              <a:t/>
            </a:r>
            <a:br>
              <a:rPr lang="en-MY" sz="3600" i="1" dirty="0"/>
            </a:br>
            <a:r>
              <a:rPr lang="en-MY" i="1" dirty="0"/>
              <a:t>Author,</a:t>
            </a:r>
            <a:r>
              <a:rPr lang="en-MY" sz="3600" i="1" dirty="0"/>
              <a:t> </a:t>
            </a:r>
            <a:r>
              <a:rPr lang="en-MY" i="1" dirty="0"/>
              <a:t>beginner’s guide to Spiritual Gifts </a:t>
            </a:r>
            <a:endParaRPr lang="en-MY" sz="3600" i="1" dirty="0"/>
          </a:p>
        </p:txBody>
      </p:sp>
    </p:spTree>
    <p:extLst>
      <p:ext uri="{BB962C8B-B14F-4D97-AF65-F5344CB8AC3E}">
        <p14:creationId xmlns:p14="http://schemas.microsoft.com/office/powerpoint/2010/main" xmlns="" val="481546475"/>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idx="4294967295"/>
          </p:nvPr>
        </p:nvSpPr>
        <p:spPr>
          <a:xfrm>
            <a:off x="895561" y="1379311"/>
            <a:ext cx="10515600" cy="4065588"/>
          </a:xfrm>
        </p:spPr>
        <p:txBody>
          <a:bodyPr anchor="ctr">
            <a:normAutofit/>
          </a:bodyPr>
          <a:lstStyle/>
          <a:p>
            <a:pPr marL="0" indent="0" algn="ctr">
              <a:lnSpc>
                <a:spcPct val="150000"/>
              </a:lnSpc>
              <a:buNone/>
            </a:pPr>
            <a:r>
              <a:rPr lang="en-MY" sz="4000" dirty="0"/>
              <a:t>Holy Spirit is </a:t>
            </a:r>
            <a:r>
              <a:rPr lang="en-MY" sz="4000" dirty="0">
                <a:solidFill>
                  <a:srgbClr val="FFFF00"/>
                </a:solidFill>
              </a:rPr>
              <a:t>unbodily</a:t>
            </a:r>
            <a:r>
              <a:rPr lang="en-MY" sz="4000" dirty="0"/>
              <a:t>, person and power</a:t>
            </a:r>
            <a:br>
              <a:rPr lang="en-MY" sz="4000" dirty="0"/>
            </a:br>
            <a:r>
              <a:rPr lang="en-MY" sz="4000" dirty="0"/>
              <a:t/>
            </a:r>
            <a:br>
              <a:rPr lang="en-MY" sz="4000" dirty="0"/>
            </a:br>
            <a:r>
              <a:rPr lang="en-MY" sz="3600" dirty="0"/>
              <a:t>Dallas Willard</a:t>
            </a:r>
            <a:endParaRPr lang="en-MY" sz="4000" dirty="0"/>
          </a:p>
        </p:txBody>
      </p:sp>
    </p:spTree>
    <p:extLst>
      <p:ext uri="{BB962C8B-B14F-4D97-AF65-F5344CB8AC3E}">
        <p14:creationId xmlns:p14="http://schemas.microsoft.com/office/powerpoint/2010/main" xmlns="" val="3784622842"/>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idx="4294967295"/>
          </p:nvPr>
        </p:nvSpPr>
        <p:spPr>
          <a:xfrm>
            <a:off x="702128" y="1379311"/>
            <a:ext cx="10515600" cy="4065588"/>
          </a:xfrm>
        </p:spPr>
        <p:txBody>
          <a:bodyPr anchor="ctr">
            <a:normAutofit/>
          </a:bodyPr>
          <a:lstStyle/>
          <a:p>
            <a:pPr marL="0" indent="0" algn="ctr">
              <a:lnSpc>
                <a:spcPct val="108000"/>
              </a:lnSpc>
              <a:buNone/>
            </a:pPr>
            <a:r>
              <a:rPr lang="en-MY" sz="3600" baseline="30000" dirty="0"/>
              <a:t>4 </a:t>
            </a:r>
            <a:r>
              <a:rPr lang="en-MY" sz="3600" dirty="0"/>
              <a:t>There are </a:t>
            </a:r>
            <a:r>
              <a:rPr lang="en-MY" sz="3600" dirty="0">
                <a:solidFill>
                  <a:srgbClr val="FFFF00"/>
                </a:solidFill>
              </a:rPr>
              <a:t>varieties of gifts (manifestations)</a:t>
            </a:r>
            <a:r>
              <a:rPr lang="en-MY" sz="3600" dirty="0"/>
              <a:t>, but the </a:t>
            </a:r>
            <a:r>
              <a:rPr lang="en-MY" sz="3600" dirty="0">
                <a:solidFill>
                  <a:srgbClr val="FFFF00"/>
                </a:solidFill>
              </a:rPr>
              <a:t>same Spirit</a:t>
            </a:r>
            <a:r>
              <a:rPr lang="en-MY" sz="3600" dirty="0"/>
              <a:t>.</a:t>
            </a:r>
          </a:p>
        </p:txBody>
      </p:sp>
    </p:spTree>
    <p:extLst>
      <p:ext uri="{BB962C8B-B14F-4D97-AF65-F5344CB8AC3E}">
        <p14:creationId xmlns:p14="http://schemas.microsoft.com/office/powerpoint/2010/main" xmlns="" val="4247875959"/>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56809" y="279797"/>
            <a:ext cx="10209212" cy="704850"/>
          </a:xfrm>
        </p:spPr>
        <p:txBody>
          <a:bodyPr>
            <a:normAutofit/>
          </a:bodyPr>
          <a:lstStyle/>
          <a:p>
            <a:pPr algn="ctr"/>
            <a:r>
              <a:rPr lang="en-MY" sz="3600" b="1" dirty="0">
                <a:latin typeface="Arial Black" panose="020B0A04020102020204" pitchFamily="34" charset="0"/>
              </a:rPr>
              <a:t>Varieties of Spiritual Gifts</a:t>
            </a:r>
          </a:p>
        </p:txBody>
      </p:sp>
      <p:sp>
        <p:nvSpPr>
          <p:cNvPr id="4" name="Text Placeholder 3"/>
          <p:cNvSpPr>
            <a:spLocks noGrp="1"/>
          </p:cNvSpPr>
          <p:nvPr>
            <p:ph idx="1"/>
          </p:nvPr>
        </p:nvSpPr>
        <p:spPr>
          <a:xfrm>
            <a:off x="445183" y="2228844"/>
            <a:ext cx="3383710" cy="4197724"/>
          </a:xfrm>
        </p:spPr>
        <p:style>
          <a:lnRef idx="2">
            <a:schemeClr val="dk1">
              <a:shade val="50000"/>
            </a:schemeClr>
          </a:lnRef>
          <a:fillRef idx="1">
            <a:schemeClr val="dk1"/>
          </a:fillRef>
          <a:effectRef idx="0">
            <a:schemeClr val="dk1"/>
          </a:effectRef>
          <a:fontRef idx="minor">
            <a:schemeClr val="lt1"/>
          </a:fontRef>
        </p:style>
        <p:txBody>
          <a:bodyPr anchor="ctr">
            <a:normAutofit fontScale="77500" lnSpcReduction="20000"/>
          </a:bodyPr>
          <a:lstStyle/>
          <a:p>
            <a:r>
              <a:rPr lang="en-MY" sz="3600" dirty="0"/>
              <a:t>Wisdom</a:t>
            </a:r>
          </a:p>
          <a:p>
            <a:r>
              <a:rPr lang="en-MY" sz="3600" dirty="0"/>
              <a:t>Knowledge</a:t>
            </a:r>
          </a:p>
          <a:p>
            <a:r>
              <a:rPr lang="en-MY" sz="3600" dirty="0">
                <a:solidFill>
                  <a:srgbClr val="FFFF00"/>
                </a:solidFill>
              </a:rPr>
              <a:t>Faith</a:t>
            </a:r>
          </a:p>
          <a:p>
            <a:r>
              <a:rPr lang="en-MY" sz="3600" dirty="0">
                <a:solidFill>
                  <a:schemeClr val="tx1"/>
                </a:solidFill>
              </a:rPr>
              <a:t>Healing</a:t>
            </a:r>
          </a:p>
          <a:p>
            <a:r>
              <a:rPr lang="en-MY" sz="3600" dirty="0"/>
              <a:t>Miraculous Power</a:t>
            </a:r>
          </a:p>
          <a:p>
            <a:r>
              <a:rPr lang="en-MY" sz="3600" dirty="0">
                <a:solidFill>
                  <a:srgbClr val="FFFF00"/>
                </a:solidFill>
              </a:rPr>
              <a:t>Prophecy</a:t>
            </a:r>
          </a:p>
          <a:p>
            <a:r>
              <a:rPr lang="en-MY" sz="3600" dirty="0"/>
              <a:t>Discernment</a:t>
            </a:r>
          </a:p>
          <a:p>
            <a:r>
              <a:rPr lang="en-MY" sz="3600" dirty="0"/>
              <a:t>Speaking in tongues</a:t>
            </a:r>
          </a:p>
          <a:p>
            <a:r>
              <a:rPr lang="en-MY" sz="3600" dirty="0"/>
              <a:t>Interpretation of tongues</a:t>
            </a:r>
          </a:p>
        </p:txBody>
      </p:sp>
      <p:sp>
        <p:nvSpPr>
          <p:cNvPr id="5" name="Text Placeholder 3"/>
          <p:cNvSpPr txBox="1">
            <a:spLocks/>
          </p:cNvSpPr>
          <p:nvPr/>
        </p:nvSpPr>
        <p:spPr>
          <a:xfrm>
            <a:off x="6290696" y="2228844"/>
            <a:ext cx="2743199" cy="3676650"/>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9pPr>
          </a:lstStyle>
          <a:p>
            <a:r>
              <a:rPr lang="en-MY" sz="3600" dirty="0">
                <a:solidFill>
                  <a:srgbClr val="FFFF00"/>
                </a:solidFill>
              </a:rPr>
              <a:t>Prophecy</a:t>
            </a:r>
          </a:p>
          <a:p>
            <a:r>
              <a:rPr lang="en-MY" sz="3600" dirty="0">
                <a:solidFill>
                  <a:srgbClr val="FFFF00"/>
                </a:solidFill>
              </a:rPr>
              <a:t>Faith</a:t>
            </a:r>
          </a:p>
          <a:p>
            <a:r>
              <a:rPr lang="en-MY" sz="3600" dirty="0"/>
              <a:t>Service</a:t>
            </a:r>
          </a:p>
          <a:p>
            <a:r>
              <a:rPr lang="en-MY" sz="3600" dirty="0">
                <a:solidFill>
                  <a:srgbClr val="FFFF00"/>
                </a:solidFill>
              </a:rPr>
              <a:t>Teaching</a:t>
            </a:r>
          </a:p>
          <a:p>
            <a:r>
              <a:rPr lang="en-MY" sz="3600" dirty="0"/>
              <a:t>Encouragement</a:t>
            </a:r>
          </a:p>
          <a:p>
            <a:r>
              <a:rPr lang="en-MY" sz="3600" dirty="0"/>
              <a:t>Giving</a:t>
            </a:r>
          </a:p>
          <a:p>
            <a:r>
              <a:rPr lang="en-MY" sz="3600" dirty="0"/>
              <a:t>Leading</a:t>
            </a:r>
          </a:p>
          <a:p>
            <a:r>
              <a:rPr lang="en-MY" sz="3600" dirty="0"/>
              <a:t>Mercy</a:t>
            </a:r>
          </a:p>
        </p:txBody>
      </p:sp>
      <p:sp>
        <p:nvSpPr>
          <p:cNvPr id="7" name="Text Placeholder 3"/>
          <p:cNvSpPr txBox="1">
            <a:spLocks/>
          </p:cNvSpPr>
          <p:nvPr/>
        </p:nvSpPr>
        <p:spPr>
          <a:xfrm>
            <a:off x="9457422" y="2228844"/>
            <a:ext cx="2303462" cy="2171700"/>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9pPr>
          </a:lstStyle>
          <a:p>
            <a:r>
              <a:rPr lang="en-MY" sz="3600" dirty="0">
                <a:solidFill>
                  <a:srgbClr val="FFFF00"/>
                </a:solidFill>
              </a:rPr>
              <a:t>Apostles</a:t>
            </a:r>
          </a:p>
          <a:p>
            <a:r>
              <a:rPr lang="en-MY" sz="3600" dirty="0">
                <a:solidFill>
                  <a:srgbClr val="FFFF00"/>
                </a:solidFill>
              </a:rPr>
              <a:t>Prophets</a:t>
            </a:r>
          </a:p>
          <a:p>
            <a:r>
              <a:rPr lang="en-MY" sz="3600" dirty="0"/>
              <a:t>Evangelists</a:t>
            </a:r>
          </a:p>
          <a:p>
            <a:r>
              <a:rPr lang="en-MY" sz="3600" dirty="0"/>
              <a:t>Pastors</a:t>
            </a:r>
          </a:p>
          <a:p>
            <a:r>
              <a:rPr lang="en-MY" sz="3600" dirty="0">
                <a:solidFill>
                  <a:srgbClr val="FFFF00"/>
                </a:solidFill>
              </a:rPr>
              <a:t>Teachers</a:t>
            </a:r>
          </a:p>
        </p:txBody>
      </p:sp>
      <p:sp>
        <p:nvSpPr>
          <p:cNvPr id="3" name="TextBox 2"/>
          <p:cNvSpPr txBox="1"/>
          <p:nvPr/>
        </p:nvSpPr>
        <p:spPr>
          <a:xfrm>
            <a:off x="445183" y="1352544"/>
            <a:ext cx="5389562" cy="58477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MY" sz="3200" dirty="0">
                <a:solidFill>
                  <a:schemeClr val="bg1"/>
                </a:solidFill>
              </a:rPr>
              <a:t>1 Corinthians 12</a:t>
            </a:r>
          </a:p>
        </p:txBody>
      </p:sp>
      <p:sp>
        <p:nvSpPr>
          <p:cNvPr id="8" name="TextBox 7"/>
          <p:cNvSpPr txBox="1"/>
          <p:nvPr/>
        </p:nvSpPr>
        <p:spPr>
          <a:xfrm>
            <a:off x="6290696" y="1352544"/>
            <a:ext cx="2743199" cy="58477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MY" sz="3200" dirty="0">
                <a:solidFill>
                  <a:schemeClr val="bg1"/>
                </a:solidFill>
              </a:rPr>
              <a:t>Romans 12</a:t>
            </a:r>
          </a:p>
        </p:txBody>
      </p:sp>
      <p:sp>
        <p:nvSpPr>
          <p:cNvPr id="9" name="TextBox 8"/>
          <p:cNvSpPr txBox="1"/>
          <p:nvPr/>
        </p:nvSpPr>
        <p:spPr>
          <a:xfrm>
            <a:off x="9457422" y="1352544"/>
            <a:ext cx="2303462" cy="58477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MY" sz="3200" dirty="0" err="1">
                <a:solidFill>
                  <a:schemeClr val="bg1"/>
                </a:solidFill>
              </a:rPr>
              <a:t>Eph</a:t>
            </a:r>
            <a:r>
              <a:rPr lang="en-MY" sz="3200" dirty="0">
                <a:solidFill>
                  <a:schemeClr val="bg1"/>
                </a:solidFill>
              </a:rPr>
              <a:t> 4</a:t>
            </a:r>
          </a:p>
        </p:txBody>
      </p:sp>
      <p:sp>
        <p:nvSpPr>
          <p:cNvPr id="10" name="Text Placeholder 3"/>
          <p:cNvSpPr txBox="1">
            <a:spLocks/>
          </p:cNvSpPr>
          <p:nvPr/>
        </p:nvSpPr>
        <p:spPr>
          <a:xfrm>
            <a:off x="4057499" y="2228844"/>
            <a:ext cx="1755481" cy="1918607"/>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9pPr>
          </a:lstStyle>
          <a:p>
            <a:r>
              <a:rPr lang="en-MY" sz="3600" dirty="0">
                <a:solidFill>
                  <a:srgbClr val="FFFF00"/>
                </a:solidFill>
              </a:rPr>
              <a:t>Apostles</a:t>
            </a:r>
          </a:p>
          <a:p>
            <a:r>
              <a:rPr lang="en-MY" sz="3600" dirty="0">
                <a:solidFill>
                  <a:srgbClr val="FFFF00"/>
                </a:solidFill>
              </a:rPr>
              <a:t>Prophets</a:t>
            </a:r>
          </a:p>
          <a:p>
            <a:r>
              <a:rPr lang="en-MY" sz="3600" dirty="0">
                <a:solidFill>
                  <a:srgbClr val="FFFF00"/>
                </a:solidFill>
              </a:rPr>
              <a:t>Teachers</a:t>
            </a:r>
          </a:p>
          <a:p>
            <a:r>
              <a:rPr lang="en-MY" sz="3600" dirty="0"/>
              <a:t>Help</a:t>
            </a:r>
          </a:p>
        </p:txBody>
      </p:sp>
    </p:spTree>
    <p:extLst>
      <p:ext uri="{BB962C8B-B14F-4D97-AF65-F5344CB8AC3E}">
        <p14:creationId xmlns:p14="http://schemas.microsoft.com/office/powerpoint/2010/main" xmlns="" val="106597297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6720" y="377824"/>
            <a:ext cx="11430000" cy="6129656"/>
          </a:xfrm>
        </p:spPr>
        <p:style>
          <a:lnRef idx="2">
            <a:schemeClr val="accent1"/>
          </a:lnRef>
          <a:fillRef idx="1">
            <a:schemeClr val="lt1"/>
          </a:fillRef>
          <a:effectRef idx="0">
            <a:schemeClr val="accent1"/>
          </a:effectRef>
          <a:fontRef idx="minor">
            <a:schemeClr val="dk1"/>
          </a:fontRef>
        </p:style>
        <p:txBody>
          <a:bodyPr>
            <a:noAutofit/>
          </a:bodyPr>
          <a:lstStyle/>
          <a:p>
            <a:pPr marL="0" indent="0" algn="ctr">
              <a:lnSpc>
                <a:spcPct val="150000"/>
              </a:lnSpc>
              <a:buNone/>
            </a:pPr>
            <a:r>
              <a:rPr lang="en-MY" sz="3600" dirty="0"/>
              <a:t>12 Now concerning spiritual gifts,</a:t>
            </a:r>
            <a:r>
              <a:rPr lang="en-MY" sz="3600" baseline="30000" dirty="0"/>
              <a:t>[</a:t>
            </a:r>
            <a:r>
              <a:rPr lang="en-MY" sz="3600" baseline="30000" dirty="0">
                <a:hlinkClick r:id="rId2" tooltip="See footnote a"/>
              </a:rPr>
              <a:t>a</a:t>
            </a:r>
            <a:r>
              <a:rPr lang="en-MY" sz="3600" baseline="30000" dirty="0"/>
              <a:t>]</a:t>
            </a:r>
            <a:r>
              <a:rPr lang="en-MY" sz="3600" dirty="0"/>
              <a:t> brothers and sisters,</a:t>
            </a:r>
            <a:r>
              <a:rPr lang="en-MY" sz="3600" baseline="30000" dirty="0"/>
              <a:t>[</a:t>
            </a:r>
            <a:r>
              <a:rPr lang="en-MY" sz="3600" baseline="30000" dirty="0">
                <a:hlinkClick r:id="rId2" tooltip="See footnote b"/>
              </a:rPr>
              <a:t>b</a:t>
            </a:r>
            <a:r>
              <a:rPr lang="en-MY" sz="3600" baseline="30000" dirty="0"/>
              <a:t>]</a:t>
            </a:r>
            <a:r>
              <a:rPr lang="en-MY" sz="3600" dirty="0"/>
              <a:t> I do not want you to be uninformed. </a:t>
            </a:r>
            <a:r>
              <a:rPr lang="en-MY" sz="3600" baseline="30000" dirty="0"/>
              <a:t>2 </a:t>
            </a:r>
            <a:r>
              <a:rPr lang="en-MY" sz="3600" dirty="0"/>
              <a:t>You know that when you were pagans, you were enticed and led astray to idols that could not speak. </a:t>
            </a:r>
            <a:r>
              <a:rPr lang="en-MY" sz="3600" baseline="30000" dirty="0"/>
              <a:t>3 </a:t>
            </a:r>
            <a:r>
              <a:rPr lang="en-MY" sz="3600" dirty="0"/>
              <a:t>Therefore I want you to understand that no one speaking by the Spirit of God ever says “Let Jesus be cursed!” and no one can say “Jesus is Lord” except by the Holy Spirit.</a:t>
            </a:r>
          </a:p>
        </p:txBody>
      </p:sp>
    </p:spTree>
    <p:extLst>
      <p:ext uri="{BB962C8B-B14F-4D97-AF65-F5344CB8AC3E}">
        <p14:creationId xmlns:p14="http://schemas.microsoft.com/office/powerpoint/2010/main" xmlns="" val="19664223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idx="4294967295"/>
          </p:nvPr>
        </p:nvSpPr>
        <p:spPr>
          <a:xfrm>
            <a:off x="702128" y="1379311"/>
            <a:ext cx="10515600" cy="4065588"/>
          </a:xfrm>
        </p:spPr>
        <p:txBody>
          <a:bodyPr anchor="ctr">
            <a:normAutofit/>
          </a:bodyPr>
          <a:lstStyle/>
          <a:p>
            <a:pPr marL="0" indent="0" algn="ctr">
              <a:lnSpc>
                <a:spcPct val="110000"/>
              </a:lnSpc>
              <a:buNone/>
            </a:pPr>
            <a:r>
              <a:rPr lang="en-MY" sz="3600" baseline="30000" dirty="0"/>
              <a:t>5 </a:t>
            </a:r>
            <a:r>
              <a:rPr lang="en-MY" sz="3600" dirty="0"/>
              <a:t>and there are </a:t>
            </a:r>
            <a:r>
              <a:rPr lang="en-MY" sz="3600" dirty="0">
                <a:solidFill>
                  <a:srgbClr val="FFFF00"/>
                </a:solidFill>
              </a:rPr>
              <a:t>varieties of services (ministries)</a:t>
            </a:r>
            <a:r>
              <a:rPr lang="en-MY" sz="3600" dirty="0"/>
              <a:t>, but the </a:t>
            </a:r>
            <a:r>
              <a:rPr lang="en-MY" sz="3600" dirty="0">
                <a:solidFill>
                  <a:srgbClr val="FFFF00"/>
                </a:solidFill>
              </a:rPr>
              <a:t>same Lord</a:t>
            </a:r>
            <a:r>
              <a:rPr lang="en-MY" sz="3600" dirty="0"/>
              <a:t>;</a:t>
            </a:r>
          </a:p>
        </p:txBody>
      </p:sp>
    </p:spTree>
    <p:extLst>
      <p:ext uri="{BB962C8B-B14F-4D97-AF65-F5344CB8AC3E}">
        <p14:creationId xmlns:p14="http://schemas.microsoft.com/office/powerpoint/2010/main" xmlns="" val="1628974633"/>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6720" y="525780"/>
            <a:ext cx="11353800" cy="5765483"/>
          </a:xfrm>
        </p:spPr>
        <p:style>
          <a:lnRef idx="2">
            <a:schemeClr val="accent1"/>
          </a:lnRef>
          <a:fillRef idx="1">
            <a:schemeClr val="lt1"/>
          </a:fillRef>
          <a:effectRef idx="0">
            <a:schemeClr val="accent1"/>
          </a:effectRef>
          <a:fontRef idx="minor">
            <a:schemeClr val="dk1"/>
          </a:fontRef>
        </p:style>
        <p:txBody>
          <a:bodyPr anchor="ctr">
            <a:normAutofit/>
          </a:bodyPr>
          <a:lstStyle/>
          <a:p>
            <a:pPr marL="0" indent="0" algn="ctr">
              <a:lnSpc>
                <a:spcPct val="108000"/>
              </a:lnSpc>
              <a:buNone/>
            </a:pPr>
            <a:r>
              <a:rPr lang="en-MY" sz="3600" baseline="30000" dirty="0"/>
              <a:t>7 </a:t>
            </a:r>
            <a:r>
              <a:rPr lang="en-MY" sz="3600" dirty="0"/>
              <a:t>But to each one of us grace has been given as Christ apportioned it … </a:t>
            </a:r>
            <a:r>
              <a:rPr lang="en-MY" sz="3600" baseline="30000" dirty="0"/>
              <a:t>11 </a:t>
            </a:r>
            <a:r>
              <a:rPr lang="en-MY" sz="3600" dirty="0"/>
              <a:t>So Christ himself gave the apostles, the prophets, the evangelists, the pastors and teachers, </a:t>
            </a:r>
            <a:r>
              <a:rPr lang="en-MY" sz="3600" baseline="30000" dirty="0"/>
              <a:t>12 </a:t>
            </a:r>
            <a:r>
              <a:rPr lang="en-MY" sz="3600" dirty="0"/>
              <a:t>to equip his people for works of service, so that the body of Christ may be built up.</a:t>
            </a:r>
          </a:p>
          <a:p>
            <a:pPr marL="0" indent="0" algn="ctr">
              <a:lnSpc>
                <a:spcPct val="108000"/>
              </a:lnSpc>
              <a:buNone/>
            </a:pPr>
            <a:r>
              <a:rPr lang="en-MY" sz="3600" dirty="0"/>
              <a:t>  (Ephesians 4:7,11-12)</a:t>
            </a:r>
          </a:p>
        </p:txBody>
      </p:sp>
    </p:spTree>
    <p:extLst>
      <p:ext uri="{BB962C8B-B14F-4D97-AF65-F5344CB8AC3E}">
        <p14:creationId xmlns:p14="http://schemas.microsoft.com/office/powerpoint/2010/main" xmlns="" val="12872117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idx="4294967295"/>
          </p:nvPr>
        </p:nvSpPr>
        <p:spPr>
          <a:xfrm>
            <a:off x="702128" y="1379311"/>
            <a:ext cx="10515600" cy="4065588"/>
          </a:xfrm>
        </p:spPr>
        <p:txBody>
          <a:bodyPr anchor="ctr">
            <a:normAutofit/>
          </a:bodyPr>
          <a:lstStyle/>
          <a:p>
            <a:pPr marL="0" indent="0" algn="ctr">
              <a:lnSpc>
                <a:spcPct val="108000"/>
              </a:lnSpc>
              <a:buNone/>
            </a:pPr>
            <a:r>
              <a:rPr lang="en-MY" sz="3600" baseline="30000" dirty="0"/>
              <a:t>6 </a:t>
            </a:r>
            <a:r>
              <a:rPr lang="en-MY" sz="3600" dirty="0"/>
              <a:t>and there are </a:t>
            </a:r>
            <a:r>
              <a:rPr lang="en-MY" sz="3600" dirty="0">
                <a:solidFill>
                  <a:srgbClr val="FFFF00"/>
                </a:solidFill>
              </a:rPr>
              <a:t>varieties of activities</a:t>
            </a:r>
            <a:r>
              <a:rPr lang="en-MY" sz="3600" dirty="0"/>
              <a:t>, but it is </a:t>
            </a:r>
            <a:r>
              <a:rPr lang="en-MY" sz="3600" dirty="0">
                <a:solidFill>
                  <a:srgbClr val="FFFF00"/>
                </a:solidFill>
              </a:rPr>
              <a:t>the same God</a:t>
            </a:r>
            <a:r>
              <a:rPr lang="en-MY" sz="3600" dirty="0"/>
              <a:t> who activates all of them in everyone.</a:t>
            </a:r>
          </a:p>
        </p:txBody>
      </p:sp>
    </p:spTree>
    <p:extLst>
      <p:ext uri="{BB962C8B-B14F-4D97-AF65-F5344CB8AC3E}">
        <p14:creationId xmlns:p14="http://schemas.microsoft.com/office/powerpoint/2010/main" xmlns="" val="3302890976"/>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6720" y="74385"/>
            <a:ext cx="11353800" cy="6646985"/>
          </a:xfrm>
        </p:spPr>
        <p:style>
          <a:lnRef idx="2">
            <a:schemeClr val="accent1"/>
          </a:lnRef>
          <a:fillRef idx="1">
            <a:schemeClr val="lt1"/>
          </a:fillRef>
          <a:effectRef idx="0">
            <a:schemeClr val="accent1"/>
          </a:effectRef>
          <a:fontRef idx="minor">
            <a:schemeClr val="dk1"/>
          </a:fontRef>
        </p:style>
        <p:txBody>
          <a:bodyPr anchor="ctr">
            <a:normAutofit/>
          </a:bodyPr>
          <a:lstStyle/>
          <a:p>
            <a:pPr marL="0" indent="0" algn="ctr">
              <a:lnSpc>
                <a:spcPct val="108000"/>
              </a:lnSpc>
              <a:buNone/>
            </a:pPr>
            <a:r>
              <a:rPr lang="en-MY" sz="3300" baseline="30000" dirty="0"/>
              <a:t>4 </a:t>
            </a:r>
            <a:r>
              <a:rPr lang="en-MY" sz="3300" dirty="0"/>
              <a:t>For just as each of us has one body with many members, and these members do not all have the same function, </a:t>
            </a:r>
            <a:r>
              <a:rPr lang="en-MY" sz="3300" baseline="30000" dirty="0"/>
              <a:t>5 </a:t>
            </a:r>
            <a:r>
              <a:rPr lang="en-MY" sz="3300" dirty="0"/>
              <a:t>so in Christ we, though many, form one body, and each member belongs to all the others. </a:t>
            </a:r>
            <a:r>
              <a:rPr lang="en-MY" sz="3300" baseline="30000" dirty="0"/>
              <a:t>6 </a:t>
            </a:r>
            <a:r>
              <a:rPr lang="en-MY" sz="3300" dirty="0"/>
              <a:t>We have different gifts, according to the grace given to each of us. </a:t>
            </a:r>
            <a:r>
              <a:rPr lang="en-MY" sz="3300" u="sng" dirty="0"/>
              <a:t>If your gift is prophesying, then prophesy</a:t>
            </a:r>
            <a:r>
              <a:rPr lang="en-MY" sz="3300" dirty="0"/>
              <a:t> </a:t>
            </a:r>
            <a:r>
              <a:rPr lang="en-MY" sz="3300" u="sng" dirty="0"/>
              <a:t>in accordance with your</a:t>
            </a:r>
            <a:r>
              <a:rPr lang="en-MY" sz="3300" u="sng" baseline="30000" dirty="0"/>
              <a:t>[</a:t>
            </a:r>
            <a:r>
              <a:rPr lang="en-MY" sz="3300" u="sng" baseline="30000" dirty="0">
                <a:hlinkClick r:id="rId3" tooltip="See footnote a"/>
              </a:rPr>
              <a:t>a</a:t>
            </a:r>
            <a:r>
              <a:rPr lang="en-MY" sz="3300" u="sng" baseline="30000" dirty="0"/>
              <a:t>]</a:t>
            </a:r>
            <a:r>
              <a:rPr lang="en-MY" sz="3300" u="sng" dirty="0"/>
              <a:t> faith</a:t>
            </a:r>
            <a:r>
              <a:rPr lang="en-MY" sz="3300" dirty="0"/>
              <a:t>; </a:t>
            </a:r>
            <a:r>
              <a:rPr lang="en-MY" sz="3300" baseline="30000" dirty="0"/>
              <a:t>7 </a:t>
            </a:r>
            <a:r>
              <a:rPr lang="en-MY" sz="3300" u="sng" dirty="0"/>
              <a:t>if it is serving, then serve; if it is teaching, then teach</a:t>
            </a:r>
            <a:r>
              <a:rPr lang="en-MY" sz="3300" dirty="0"/>
              <a:t>; </a:t>
            </a:r>
            <a:r>
              <a:rPr lang="en-MY" sz="3300" baseline="30000" dirty="0"/>
              <a:t>8</a:t>
            </a:r>
            <a:r>
              <a:rPr lang="en-MY" sz="3300" u="sng" baseline="30000" dirty="0"/>
              <a:t> </a:t>
            </a:r>
            <a:r>
              <a:rPr lang="en-MY" sz="3300" u="sng" dirty="0"/>
              <a:t>if it is to encourage, then give encouragement</a:t>
            </a:r>
            <a:r>
              <a:rPr lang="en-MY" sz="3300" dirty="0"/>
              <a:t>; </a:t>
            </a:r>
            <a:r>
              <a:rPr lang="en-MY" sz="3300" u="sng" dirty="0"/>
              <a:t>if it is giving, then give generously</a:t>
            </a:r>
            <a:r>
              <a:rPr lang="en-MY" sz="3300" dirty="0"/>
              <a:t>; </a:t>
            </a:r>
            <a:r>
              <a:rPr lang="en-MY" sz="3300" u="sng" dirty="0"/>
              <a:t>if it is to lead</a:t>
            </a:r>
            <a:r>
              <a:rPr lang="en-MY" sz="3300" dirty="0"/>
              <a:t>,</a:t>
            </a:r>
            <a:r>
              <a:rPr lang="en-MY" sz="3300" baseline="30000" dirty="0"/>
              <a:t>[</a:t>
            </a:r>
            <a:r>
              <a:rPr lang="en-MY" sz="3300" baseline="30000" dirty="0">
                <a:hlinkClick r:id="rId3" tooltip="See footnote b"/>
              </a:rPr>
              <a:t>b</a:t>
            </a:r>
            <a:r>
              <a:rPr lang="en-MY" sz="3300" u="sng" baseline="30000" dirty="0"/>
              <a:t>]</a:t>
            </a:r>
            <a:r>
              <a:rPr lang="en-MY" sz="3300" u="sng" dirty="0"/>
              <a:t> do it diligently</a:t>
            </a:r>
            <a:r>
              <a:rPr lang="en-MY" sz="3300" dirty="0"/>
              <a:t>; </a:t>
            </a:r>
            <a:r>
              <a:rPr lang="en-MY" sz="3300" u="sng" dirty="0"/>
              <a:t>if it is to show mercy, do it cheerfully</a:t>
            </a:r>
            <a:r>
              <a:rPr lang="en-MY" sz="3300" dirty="0"/>
              <a:t>.  </a:t>
            </a:r>
            <a:br>
              <a:rPr lang="en-MY" sz="3300" dirty="0"/>
            </a:br>
            <a:r>
              <a:rPr lang="en-MY" sz="3300" dirty="0"/>
              <a:t>(Romans 12:4-8)</a:t>
            </a:r>
          </a:p>
        </p:txBody>
      </p:sp>
    </p:spTree>
    <p:extLst>
      <p:ext uri="{BB962C8B-B14F-4D97-AF65-F5344CB8AC3E}">
        <p14:creationId xmlns:p14="http://schemas.microsoft.com/office/powerpoint/2010/main" xmlns="" val="22426474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idx="4294967295"/>
          </p:nvPr>
        </p:nvSpPr>
        <p:spPr>
          <a:xfrm>
            <a:off x="702128" y="1379311"/>
            <a:ext cx="10515600" cy="4065588"/>
          </a:xfrm>
        </p:spPr>
        <p:txBody>
          <a:bodyPr anchor="ctr">
            <a:normAutofit/>
          </a:bodyPr>
          <a:lstStyle/>
          <a:p>
            <a:pPr marL="0" indent="0" algn="ctr">
              <a:lnSpc>
                <a:spcPct val="108000"/>
              </a:lnSpc>
              <a:buNone/>
            </a:pPr>
            <a:r>
              <a:rPr lang="en-MY" sz="3600" baseline="30000" dirty="0"/>
              <a:t>7 </a:t>
            </a:r>
            <a:r>
              <a:rPr lang="en-MY" sz="3600" dirty="0"/>
              <a:t>Now </a:t>
            </a:r>
            <a:r>
              <a:rPr lang="en-MY" sz="3600" u="sng" dirty="0">
                <a:solidFill>
                  <a:srgbClr val="FFFF00"/>
                </a:solidFill>
              </a:rPr>
              <a:t>to each one</a:t>
            </a:r>
            <a:r>
              <a:rPr lang="en-MY" sz="3600" u="sng" dirty="0"/>
              <a:t> </a:t>
            </a:r>
            <a:r>
              <a:rPr lang="en-MY" sz="3600" u="sng" dirty="0">
                <a:solidFill>
                  <a:srgbClr val="FFFF00"/>
                </a:solidFill>
              </a:rPr>
              <a:t>the manifestation of the Spirit is given</a:t>
            </a:r>
            <a:r>
              <a:rPr lang="en-MY" sz="3600" dirty="0">
                <a:solidFill>
                  <a:srgbClr val="FFFF00"/>
                </a:solidFill>
              </a:rPr>
              <a:t> </a:t>
            </a:r>
            <a:r>
              <a:rPr lang="en-MY" sz="3600" dirty="0"/>
              <a:t>for the common good..</a:t>
            </a:r>
          </a:p>
        </p:txBody>
      </p:sp>
    </p:spTree>
    <p:extLst>
      <p:ext uri="{BB962C8B-B14F-4D97-AF65-F5344CB8AC3E}">
        <p14:creationId xmlns:p14="http://schemas.microsoft.com/office/powerpoint/2010/main" xmlns="" val="3010386819"/>
      </p:ext>
    </p:extLst>
  </p:cSld>
  <p:clrMapOvr>
    <a:overrideClrMapping bg1="dk1" tx1="lt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idx="4294967295"/>
          </p:nvPr>
        </p:nvSpPr>
        <p:spPr>
          <a:xfrm>
            <a:off x="702128" y="1379311"/>
            <a:ext cx="10515600" cy="4065588"/>
          </a:xfrm>
        </p:spPr>
        <p:txBody>
          <a:bodyPr anchor="ctr">
            <a:normAutofit/>
          </a:bodyPr>
          <a:lstStyle/>
          <a:p>
            <a:pPr marL="0" indent="0" algn="ctr">
              <a:lnSpc>
                <a:spcPct val="108000"/>
              </a:lnSpc>
              <a:buNone/>
            </a:pPr>
            <a:r>
              <a:rPr lang="en-MY" sz="3600" baseline="30000" dirty="0"/>
              <a:t>7 </a:t>
            </a:r>
            <a:r>
              <a:rPr lang="en-MY" sz="3600" dirty="0"/>
              <a:t>To each one the manifestation of the Spirit is given </a:t>
            </a:r>
            <a:r>
              <a:rPr lang="en-MY" sz="3600" u="sng" dirty="0">
                <a:solidFill>
                  <a:srgbClr val="FFFF00"/>
                </a:solidFill>
              </a:rPr>
              <a:t>for the common good</a:t>
            </a:r>
            <a:r>
              <a:rPr lang="en-MY" sz="3600" dirty="0">
                <a:solidFill>
                  <a:srgbClr val="FFFF00"/>
                </a:solidFill>
              </a:rPr>
              <a:t>.</a:t>
            </a:r>
          </a:p>
        </p:txBody>
      </p:sp>
    </p:spTree>
    <p:extLst>
      <p:ext uri="{BB962C8B-B14F-4D97-AF65-F5344CB8AC3E}">
        <p14:creationId xmlns:p14="http://schemas.microsoft.com/office/powerpoint/2010/main" xmlns="" val="2559537632"/>
      </p:ext>
    </p:extLst>
  </p:cSld>
  <p:clrMapOvr>
    <a:overrideClrMapping bg1="dk1" tx1="lt1" bg2="dk2"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6720" y="200465"/>
            <a:ext cx="11353800" cy="6446520"/>
          </a:xfrm>
        </p:spPr>
        <p:style>
          <a:lnRef idx="2">
            <a:schemeClr val="accent1"/>
          </a:lnRef>
          <a:fillRef idx="1">
            <a:schemeClr val="lt1"/>
          </a:fillRef>
          <a:effectRef idx="0">
            <a:schemeClr val="accent1"/>
          </a:effectRef>
          <a:fontRef idx="minor">
            <a:schemeClr val="dk1"/>
          </a:fontRef>
        </p:style>
        <p:txBody>
          <a:bodyPr anchor="ctr">
            <a:normAutofit/>
          </a:bodyPr>
          <a:lstStyle/>
          <a:p>
            <a:pPr marL="0" indent="0" algn="ctr">
              <a:lnSpc>
                <a:spcPct val="108000"/>
              </a:lnSpc>
              <a:buNone/>
            </a:pPr>
            <a:r>
              <a:rPr lang="en-MY" sz="3600" dirty="0"/>
              <a:t>The gifts of the Spirit are not medals of honour for display, they are tools for different jobs . This is how it works… When God gives me a job to do, He will give me the exact tool I need to do the job for that moment.  Today it may be to heal the sick, tomorrow it may be to raise the dead. The gifts are not given for us to possess, but God gives the right gifts at the right time to get His job done.                                                          </a:t>
            </a:r>
            <a:br>
              <a:rPr lang="en-MY" sz="3600" dirty="0"/>
            </a:br>
            <a:r>
              <a:rPr lang="en-MY" sz="3600" dirty="0"/>
              <a:t/>
            </a:r>
            <a:br>
              <a:rPr lang="en-MY" sz="3600" dirty="0"/>
            </a:br>
            <a:r>
              <a:rPr lang="en-MY" sz="3600" b="1" dirty="0"/>
              <a:t>Reinhard </a:t>
            </a:r>
            <a:r>
              <a:rPr lang="en-MY" sz="3600" b="1" dirty="0" err="1"/>
              <a:t>Bonkke</a:t>
            </a:r>
            <a:r>
              <a:rPr lang="en-MY" sz="3600" b="1" dirty="0"/>
              <a:t>, Evangelist</a:t>
            </a:r>
          </a:p>
        </p:txBody>
      </p:sp>
    </p:spTree>
    <p:extLst>
      <p:ext uri="{BB962C8B-B14F-4D97-AF65-F5344CB8AC3E}">
        <p14:creationId xmlns:p14="http://schemas.microsoft.com/office/powerpoint/2010/main" xmlns="" val="6202957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38" name="Rectangle 8">
            <a:extLst>
              <a:ext uri="{FF2B5EF4-FFF2-40B4-BE49-F238E27FC236}">
                <a16:creationId xmlns:a16="http://schemas.microsoft.com/office/drawing/2014/main" xmlns="" id="{AD72D4D1-076F-49D3-9889-EFC4F6D7CA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93694" y="830527"/>
            <a:ext cx="3238868" cy="4930246"/>
          </a:xfrm>
        </p:spPr>
        <p:txBody>
          <a:bodyPr>
            <a:normAutofit/>
          </a:bodyPr>
          <a:lstStyle/>
          <a:p>
            <a:pPr algn="r"/>
            <a:r>
              <a:rPr lang="en-MY" sz="3600" b="1" dirty="0">
                <a:solidFill>
                  <a:schemeClr val="accent1">
                    <a:lumMod val="60000"/>
                    <a:lumOff val="40000"/>
                  </a:schemeClr>
                </a:solidFill>
              </a:rPr>
              <a:t>In Closing</a:t>
            </a:r>
          </a:p>
        </p:txBody>
      </p:sp>
      <p:cxnSp>
        <p:nvCxnSpPr>
          <p:cNvPr id="39" name="Straight Connector 10">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idx="1"/>
          </p:nvPr>
        </p:nvSpPr>
        <p:spPr>
          <a:xfrm>
            <a:off x="4976031" y="483476"/>
            <a:ext cx="6698898" cy="5980386"/>
          </a:xfrm>
        </p:spPr>
        <p:txBody>
          <a:bodyPr anchor="ctr">
            <a:normAutofit fontScale="92500"/>
          </a:bodyPr>
          <a:lstStyle/>
          <a:p>
            <a:pPr>
              <a:lnSpc>
                <a:spcPct val="108000"/>
              </a:lnSpc>
            </a:pPr>
            <a:r>
              <a:rPr lang="en-MY" sz="3600" dirty="0">
                <a:solidFill>
                  <a:srgbClr val="FFFF00"/>
                </a:solidFill>
              </a:rPr>
              <a:t>You can’t go to school to receive spiritual gifts. You go to the Holy Spirit.</a:t>
            </a:r>
          </a:p>
          <a:p>
            <a:pPr>
              <a:lnSpc>
                <a:spcPct val="108000"/>
              </a:lnSpc>
            </a:pPr>
            <a:r>
              <a:rPr lang="en-MY" sz="3600" dirty="0">
                <a:solidFill>
                  <a:srgbClr val="FFFF00"/>
                </a:solidFill>
              </a:rPr>
              <a:t>You need to have a relationship with the Spirit. We need to walk with him, listen to him and obey him.</a:t>
            </a:r>
          </a:p>
          <a:p>
            <a:pPr>
              <a:lnSpc>
                <a:spcPct val="108000"/>
              </a:lnSpc>
            </a:pPr>
            <a:r>
              <a:rPr lang="en-MY" sz="3600" dirty="0">
                <a:solidFill>
                  <a:srgbClr val="FFFF00"/>
                </a:solidFill>
              </a:rPr>
              <a:t>It is through the daily walk that the Spirit manifests his gifts through you to accomplish his works. </a:t>
            </a:r>
            <a:endParaRPr lang="en-MY" sz="3600" dirty="0"/>
          </a:p>
        </p:txBody>
      </p:sp>
    </p:spTree>
    <p:extLst>
      <p:ext uri="{BB962C8B-B14F-4D97-AF65-F5344CB8AC3E}">
        <p14:creationId xmlns:p14="http://schemas.microsoft.com/office/powerpoint/2010/main" xmlns="" val="401882433"/>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9560" y="518160"/>
            <a:ext cx="11475720" cy="5379720"/>
          </a:xfrm>
        </p:spPr>
        <p:style>
          <a:lnRef idx="2">
            <a:schemeClr val="accent1"/>
          </a:lnRef>
          <a:fillRef idx="1">
            <a:schemeClr val="lt1"/>
          </a:fillRef>
          <a:effectRef idx="0">
            <a:schemeClr val="accent1"/>
          </a:effectRef>
          <a:fontRef idx="minor">
            <a:schemeClr val="dk1"/>
          </a:fontRef>
        </p:style>
        <p:txBody>
          <a:bodyPr anchor="ctr">
            <a:normAutofit/>
          </a:bodyPr>
          <a:lstStyle/>
          <a:p>
            <a:pPr marL="0" indent="0" algn="ctr">
              <a:lnSpc>
                <a:spcPct val="150000"/>
              </a:lnSpc>
              <a:buNone/>
            </a:pPr>
            <a:r>
              <a:rPr lang="en-MY" sz="3600" baseline="30000" dirty="0"/>
              <a:t>4 </a:t>
            </a:r>
            <a:r>
              <a:rPr lang="en-MY" sz="3600" dirty="0"/>
              <a:t>Now there are varieties of gifts, but the same Spirit; </a:t>
            </a:r>
            <a:r>
              <a:rPr lang="en-MY" sz="3600" baseline="30000" dirty="0"/>
              <a:t>5 </a:t>
            </a:r>
            <a:r>
              <a:rPr lang="en-MY" sz="3600" dirty="0"/>
              <a:t>and there are varieties of services, but the same Lord; </a:t>
            </a:r>
            <a:r>
              <a:rPr lang="en-MY" sz="3600" baseline="30000" dirty="0"/>
              <a:t>6 </a:t>
            </a:r>
            <a:r>
              <a:rPr lang="en-MY" sz="3600" dirty="0"/>
              <a:t>and there are varieties of activities, but it is the same God who activates all of them in everyone. </a:t>
            </a:r>
            <a:r>
              <a:rPr lang="en-MY" sz="3600" baseline="30000" dirty="0"/>
              <a:t>7 </a:t>
            </a:r>
            <a:r>
              <a:rPr lang="en-MY" sz="3600" dirty="0"/>
              <a:t>To each is given the manifestation of the Spirit for the common good.</a:t>
            </a:r>
          </a:p>
        </p:txBody>
      </p:sp>
    </p:spTree>
    <p:extLst>
      <p:ext uri="{BB962C8B-B14F-4D97-AF65-F5344CB8AC3E}">
        <p14:creationId xmlns:p14="http://schemas.microsoft.com/office/powerpoint/2010/main" xmlns="" val="1020767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0" y="347344"/>
            <a:ext cx="11719560" cy="6221095"/>
          </a:xfrm>
        </p:spPr>
        <p:style>
          <a:lnRef idx="2">
            <a:schemeClr val="accent1"/>
          </a:lnRef>
          <a:fillRef idx="1">
            <a:schemeClr val="lt1"/>
          </a:fillRef>
          <a:effectRef idx="0">
            <a:schemeClr val="accent1"/>
          </a:effectRef>
          <a:fontRef idx="minor">
            <a:schemeClr val="dk1"/>
          </a:fontRef>
        </p:style>
        <p:txBody>
          <a:bodyPr>
            <a:noAutofit/>
          </a:bodyPr>
          <a:lstStyle/>
          <a:p>
            <a:pPr marL="0" indent="0" algn="ctr">
              <a:lnSpc>
                <a:spcPct val="150000"/>
              </a:lnSpc>
              <a:buNone/>
            </a:pPr>
            <a:r>
              <a:rPr lang="en-MY" sz="3600" baseline="30000" dirty="0"/>
              <a:t>8 </a:t>
            </a:r>
            <a:r>
              <a:rPr lang="en-MY" sz="3600" dirty="0"/>
              <a:t>To one is given through the Spirit the utterance of wisdom, and to another the utterance of knowledge according to the same Spirit, </a:t>
            </a:r>
            <a:r>
              <a:rPr lang="en-MY" sz="3600" baseline="30000" dirty="0"/>
              <a:t>9 </a:t>
            </a:r>
            <a:r>
              <a:rPr lang="en-MY" sz="3600" dirty="0"/>
              <a:t>to another faith by the same Spirit, to another gifts of healing by the one Spirit, </a:t>
            </a:r>
            <a:r>
              <a:rPr lang="en-MY" sz="3600" baseline="30000" dirty="0"/>
              <a:t>10 </a:t>
            </a:r>
            <a:r>
              <a:rPr lang="en-MY" sz="3600" dirty="0"/>
              <a:t>to another the working of miracles, to another prophecy, to another the discernment of spirits, to another various kinds of tongues, to another the interpretation of tongues.</a:t>
            </a:r>
          </a:p>
        </p:txBody>
      </p:sp>
    </p:spTree>
    <p:extLst>
      <p:ext uri="{BB962C8B-B14F-4D97-AF65-F5344CB8AC3E}">
        <p14:creationId xmlns:p14="http://schemas.microsoft.com/office/powerpoint/2010/main" xmlns="" val="1718963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6720" y="411480"/>
            <a:ext cx="11353800" cy="5765483"/>
          </a:xfrm>
        </p:spPr>
        <p:style>
          <a:lnRef idx="2">
            <a:schemeClr val="accent1"/>
          </a:lnRef>
          <a:fillRef idx="1">
            <a:schemeClr val="lt1"/>
          </a:fillRef>
          <a:effectRef idx="0">
            <a:schemeClr val="accent1"/>
          </a:effectRef>
          <a:fontRef idx="minor">
            <a:schemeClr val="dk1"/>
          </a:fontRef>
        </p:style>
        <p:txBody>
          <a:bodyPr>
            <a:normAutofit/>
          </a:bodyPr>
          <a:lstStyle/>
          <a:p>
            <a:pPr marL="0" indent="0" algn="ctr">
              <a:lnSpc>
                <a:spcPct val="150000"/>
              </a:lnSpc>
              <a:buNone/>
            </a:pPr>
            <a:r>
              <a:rPr lang="en-MY" sz="3600" baseline="30000" dirty="0"/>
              <a:t>11 </a:t>
            </a:r>
            <a:r>
              <a:rPr lang="en-MY" sz="3600" dirty="0"/>
              <a:t>All these are activated by one and the same Spirit, who allots to each one individually just as the Spirit chooses.</a:t>
            </a:r>
          </a:p>
        </p:txBody>
      </p:sp>
    </p:spTree>
    <p:extLst>
      <p:ext uri="{BB962C8B-B14F-4D97-AF65-F5344CB8AC3E}">
        <p14:creationId xmlns:p14="http://schemas.microsoft.com/office/powerpoint/2010/main" xmlns="" val="212863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282588" y="1123527"/>
            <a:ext cx="6847286" cy="4604800"/>
          </a:xfrm>
          <a:prstGeom prst="rect">
            <a:avLst/>
          </a:prstGeom>
        </p:spPr>
      </p:pic>
      <p:cxnSp>
        <p:nvCxnSpPr>
          <p:cNvPr id="7" name="Straight Connector 6">
            <a:extLst>
              <a:ext uri="{FF2B5EF4-FFF2-40B4-BE49-F238E27FC236}">
                <a16:creationId xmlns:a16="http://schemas.microsoft.com/office/drawing/2014/main" xmlns="" id="{E12350F3-DB83-413A-980B-1CEB92498664}"/>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8453265" y="1570814"/>
            <a:ext cx="0" cy="3710227"/>
          </a:xfrm>
          <a:prstGeom prst="line">
            <a:avLst/>
          </a:prstGeom>
          <a:ln w="19050">
            <a:solidFill>
              <a:srgbClr val="0572EF"/>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8776658" y="1832424"/>
            <a:ext cx="2963586" cy="4484293"/>
          </a:xfrm>
          <a:prstGeom prst="rect">
            <a:avLst/>
          </a:prstGeom>
          <a:noFill/>
        </p:spPr>
        <p:txBody>
          <a:bodyPr wrap="square" rtlCol="0">
            <a:spAutoFit/>
          </a:bodyPr>
          <a:lstStyle/>
          <a:p>
            <a:pPr>
              <a:lnSpc>
                <a:spcPct val="108000"/>
              </a:lnSpc>
            </a:pPr>
            <a:r>
              <a:rPr lang="en-MY" sz="3200" dirty="0"/>
              <a:t>A spiritually gifted church (1 Cor 1:7), but had problems with </a:t>
            </a:r>
            <a:r>
              <a:rPr lang="en-MY" sz="3200" u="sng" dirty="0"/>
              <a:t>misuse</a:t>
            </a:r>
            <a:r>
              <a:rPr lang="en-MY" sz="3200" dirty="0"/>
              <a:t> and </a:t>
            </a:r>
            <a:r>
              <a:rPr lang="en-MY" sz="3200" u="sng" dirty="0"/>
              <a:t>abuse</a:t>
            </a:r>
            <a:r>
              <a:rPr lang="en-MY" sz="3200" dirty="0"/>
              <a:t> of spiritual gifts (1 Cor 12:2-3, 14)</a:t>
            </a:r>
          </a:p>
        </p:txBody>
      </p:sp>
      <p:sp>
        <p:nvSpPr>
          <p:cNvPr id="4" name="TextBox 3"/>
          <p:cNvSpPr txBox="1"/>
          <p:nvPr/>
        </p:nvSpPr>
        <p:spPr>
          <a:xfrm>
            <a:off x="1619250" y="1309204"/>
            <a:ext cx="4781550" cy="523220"/>
          </a:xfrm>
          <a:prstGeom prst="rect">
            <a:avLst/>
          </a:prstGeom>
          <a:noFill/>
        </p:spPr>
        <p:txBody>
          <a:bodyPr wrap="square" rtlCol="0">
            <a:spAutoFit/>
          </a:bodyPr>
          <a:lstStyle/>
          <a:p>
            <a:r>
              <a:rPr lang="en-MY" sz="2800" dirty="0">
                <a:solidFill>
                  <a:schemeClr val="bg1"/>
                </a:solidFill>
                <a:latin typeface="Arial Black" panose="020B0A04020102020204" pitchFamily="34" charset="0"/>
              </a:rPr>
              <a:t>CHURCH OF CORINTH</a:t>
            </a:r>
          </a:p>
        </p:txBody>
      </p:sp>
      <p:sp>
        <p:nvSpPr>
          <p:cNvPr id="5" name="TextBox 4"/>
          <p:cNvSpPr txBox="1"/>
          <p:nvPr/>
        </p:nvSpPr>
        <p:spPr>
          <a:xfrm>
            <a:off x="8654143" y="986038"/>
            <a:ext cx="3380013" cy="646331"/>
          </a:xfrm>
          <a:prstGeom prst="rect">
            <a:avLst/>
          </a:prstGeom>
          <a:noFill/>
        </p:spPr>
        <p:txBody>
          <a:bodyPr wrap="square" rtlCol="0">
            <a:spAutoFit/>
          </a:bodyPr>
          <a:lstStyle/>
          <a:p>
            <a:r>
              <a:rPr lang="en-MY" sz="3600" b="1" dirty="0"/>
              <a:t>The Background</a:t>
            </a:r>
          </a:p>
        </p:txBody>
      </p:sp>
    </p:spTree>
    <p:extLst>
      <p:ext uri="{BB962C8B-B14F-4D97-AF65-F5344CB8AC3E}">
        <p14:creationId xmlns:p14="http://schemas.microsoft.com/office/powerpoint/2010/main" xmlns="" val="1529315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645859" y="640081"/>
            <a:ext cx="3494341" cy="1588769"/>
          </a:xfrm>
          <a:noFill/>
        </p:spPr>
        <p:txBody>
          <a:bodyPr vert="horz" lIns="91440" tIns="45720" rIns="91440" bIns="45720" rtlCol="0" anchor="b">
            <a:normAutofit/>
          </a:bodyPr>
          <a:lstStyle/>
          <a:p>
            <a:r>
              <a:rPr lang="en-US" sz="4000" kern="1200" dirty="0">
                <a:solidFill>
                  <a:schemeClr val="tx1"/>
                </a:solidFill>
                <a:latin typeface="Arial Black" panose="020B0A04020102020204" pitchFamily="34" charset="0"/>
              </a:rPr>
              <a:t>A Young Church</a:t>
            </a:r>
          </a:p>
        </p:txBody>
      </p:sp>
      <p:sp>
        <p:nvSpPr>
          <p:cNvPr id="7" name="Text Placeholder 6"/>
          <p:cNvSpPr>
            <a:spLocks noGrp="1"/>
          </p:cNvSpPr>
          <p:nvPr>
            <p:ph type="body" sz="half" idx="2"/>
          </p:nvPr>
        </p:nvSpPr>
        <p:spPr>
          <a:xfrm>
            <a:off x="614327" y="2311749"/>
            <a:ext cx="3494342" cy="3658128"/>
          </a:xfrm>
          <a:noFill/>
        </p:spPr>
        <p:txBody>
          <a:bodyPr vert="horz" lIns="91440" tIns="45720" rIns="91440" bIns="45720" rtlCol="0">
            <a:noAutofit/>
          </a:bodyPr>
          <a:lstStyle/>
          <a:p>
            <a:pPr>
              <a:lnSpc>
                <a:spcPct val="108000"/>
              </a:lnSpc>
            </a:pPr>
            <a:r>
              <a:rPr lang="en-MY" sz="3600" dirty="0"/>
              <a:t>12 Now concerning spiritual gifts,</a:t>
            </a:r>
            <a:r>
              <a:rPr lang="en-MY" sz="3600" baseline="30000" dirty="0"/>
              <a:t>[</a:t>
            </a:r>
            <a:r>
              <a:rPr lang="en-MY" sz="3600" baseline="30000" dirty="0">
                <a:hlinkClick r:id="rId3" tooltip="See footnote a"/>
              </a:rPr>
              <a:t>a</a:t>
            </a:r>
            <a:r>
              <a:rPr lang="en-MY" sz="3600" baseline="30000" dirty="0"/>
              <a:t>]</a:t>
            </a:r>
            <a:r>
              <a:rPr lang="en-MY" sz="3600" dirty="0"/>
              <a:t> brothers and sisters,</a:t>
            </a:r>
            <a:r>
              <a:rPr lang="en-MY" sz="3600" baseline="30000" dirty="0"/>
              <a:t>[</a:t>
            </a:r>
            <a:r>
              <a:rPr lang="en-MY" sz="3600" baseline="30000" dirty="0">
                <a:hlinkClick r:id="rId3" tooltip="See footnote b"/>
              </a:rPr>
              <a:t>b</a:t>
            </a:r>
            <a:r>
              <a:rPr lang="en-MY" sz="3600" baseline="30000" dirty="0"/>
              <a:t>]</a:t>
            </a:r>
            <a:r>
              <a:rPr lang="en-MY" sz="3600" dirty="0"/>
              <a:t> I do not want you to be </a:t>
            </a:r>
            <a:r>
              <a:rPr lang="en-MY" sz="3600" u="sng" dirty="0"/>
              <a:t>uninformed</a:t>
            </a:r>
            <a:r>
              <a:rPr lang="en-MY" sz="3600" dirty="0"/>
              <a:t>.</a:t>
            </a:r>
            <a:endParaRPr lang="en-US" sz="3600" kern="1200" dirty="0">
              <a:solidFill>
                <a:schemeClr val="tx1"/>
              </a:solidFill>
              <a:latin typeface="+mn-lt"/>
              <a:ea typeface="+mn-ea"/>
              <a:cs typeface="+mn-cs"/>
            </a:endParaRPr>
          </a:p>
        </p:txBody>
      </p:sp>
      <p:sp>
        <p:nvSpPr>
          <p:cNvPr id="24" name="Rectangle 11">
            <a:extLst>
              <a:ext uri="{FF2B5EF4-FFF2-40B4-BE49-F238E27FC236}">
                <a16:creationId xmlns:a16="http://schemas.microsoft.com/office/drawing/2014/main" xmlns="" id="{71FC7D98-7B8B-402A-90FC-F027482F214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625926" y="0"/>
            <a:ext cx="756607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Rounded Rectangle 28">
            <a:extLst>
              <a:ext uri="{FF2B5EF4-FFF2-40B4-BE49-F238E27FC236}">
                <a16:creationId xmlns:a16="http://schemas.microsoft.com/office/drawing/2014/main" xmlns="" id="{AD7356EA-285B-4E5D-8FEC-104659A4F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275903" y="640091"/>
            <a:ext cx="6266120"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Content Placeholder 2"/>
          <p:cNvPicPr>
            <a:picLocks noGrp="1" noChangeAspect="1"/>
          </p:cNvPicPr>
          <p:nvPr>
            <p:ph idx="1"/>
          </p:nvPr>
        </p:nvPicPr>
        <p:blipFill>
          <a:blip r:embed="rId4"/>
          <a:stretch>
            <a:fillRect/>
          </a:stretch>
        </p:blipFill>
        <p:spPr>
          <a:xfrm>
            <a:off x="5441735" y="1538844"/>
            <a:ext cx="5934456" cy="3780311"/>
          </a:xfrm>
          <a:prstGeom prst="rect">
            <a:avLst/>
          </a:prstGeom>
          <a:effectLst/>
        </p:spPr>
      </p:pic>
    </p:spTree>
    <p:extLst>
      <p:ext uri="{BB962C8B-B14F-4D97-AF65-F5344CB8AC3E}">
        <p14:creationId xmlns:p14="http://schemas.microsoft.com/office/powerpoint/2010/main" xmlns="" val="484927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65430" y="629268"/>
            <a:ext cx="6586491" cy="1286160"/>
          </a:xfrm>
        </p:spPr>
        <p:txBody>
          <a:bodyPr vert="horz" lIns="91440" tIns="45720" rIns="91440" bIns="45720" rtlCol="0" anchor="b">
            <a:normAutofit fontScale="90000"/>
          </a:bodyPr>
          <a:lstStyle/>
          <a:p>
            <a:r>
              <a:rPr lang="en-US" sz="4400" b="1" dirty="0"/>
              <a:t>Believer’s Pagan Background</a:t>
            </a:r>
          </a:p>
        </p:txBody>
      </p:sp>
      <p:sp>
        <p:nvSpPr>
          <p:cNvPr id="4" name="Text Placeholder 3"/>
          <p:cNvSpPr>
            <a:spLocks noGrp="1"/>
          </p:cNvSpPr>
          <p:nvPr>
            <p:ph type="body" sz="half" idx="2"/>
          </p:nvPr>
        </p:nvSpPr>
        <p:spPr>
          <a:xfrm>
            <a:off x="4965431" y="2438400"/>
            <a:ext cx="6586489" cy="3785419"/>
          </a:xfrm>
        </p:spPr>
        <p:txBody>
          <a:bodyPr vert="horz" lIns="91440" tIns="45720" rIns="91440" bIns="45720" rtlCol="0">
            <a:normAutofit/>
          </a:bodyPr>
          <a:lstStyle/>
          <a:p>
            <a:pPr>
              <a:lnSpc>
                <a:spcPct val="108000"/>
              </a:lnSpc>
            </a:pPr>
            <a:r>
              <a:rPr lang="en-MY" sz="3600" baseline="30000" dirty="0"/>
              <a:t>2 </a:t>
            </a:r>
            <a:r>
              <a:rPr lang="en-MY" sz="3600" dirty="0"/>
              <a:t>You know that when you were pagans, you were </a:t>
            </a:r>
            <a:r>
              <a:rPr lang="en-MY" sz="3600" u="sng" dirty="0"/>
              <a:t>enticed</a:t>
            </a:r>
            <a:r>
              <a:rPr lang="en-MY" sz="3600" dirty="0"/>
              <a:t> and </a:t>
            </a:r>
            <a:r>
              <a:rPr lang="en-MY" sz="3600" u="sng" dirty="0"/>
              <a:t>led astray</a:t>
            </a:r>
            <a:r>
              <a:rPr lang="en-MY" sz="3600" dirty="0"/>
              <a:t> to idols that could not speak.</a:t>
            </a:r>
            <a:endParaRPr lang="en-US" sz="3600" dirty="0"/>
          </a:p>
        </p:txBody>
      </p:sp>
      <p:pic>
        <p:nvPicPr>
          <p:cNvPr id="5" name="Content Placeholder 4"/>
          <p:cNvPicPr>
            <a:picLocks noGrp="1" noChangeAspect="1"/>
          </p:cNvPicPr>
          <p:nvPr>
            <p:ph idx="1"/>
          </p:nvPr>
        </p:nvPicPr>
        <p:blipFill rotWithShape="1">
          <a:blip r:embed="rId3"/>
          <a:srcRect r="3781"/>
          <a:stretch/>
        </p:blipFill>
        <p:spPr>
          <a:xfrm>
            <a:off x="20" y="10"/>
            <a:ext cx="4635571" cy="6857990"/>
          </a:xfrm>
          <a:prstGeom prst="rect">
            <a:avLst/>
          </a:prstGeom>
          <a:effectLst/>
        </p:spPr>
      </p:pic>
      <p:cxnSp>
        <p:nvCxnSpPr>
          <p:cNvPr id="10" name="Straight Connector 9">
            <a:extLst>
              <a:ext uri="{FF2B5EF4-FFF2-40B4-BE49-F238E27FC236}">
                <a16:creationId xmlns:a16="http://schemas.microsoft.com/office/drawing/2014/main" xmlns="" id="{A7F400EE-A8A5-48AF-B4D6-291B52C6F0B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5080934" y="2115117"/>
            <a:ext cx="6309360" cy="0"/>
          </a:xfrm>
          <a:prstGeom prst="line">
            <a:avLst/>
          </a:prstGeom>
          <a:ln w="19050">
            <a:solidFill>
              <a:srgbClr val="F6F98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77002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38" name="Rectangle 8">
            <a:extLst>
              <a:ext uri="{FF2B5EF4-FFF2-40B4-BE49-F238E27FC236}">
                <a16:creationId xmlns:a16="http://schemas.microsoft.com/office/drawing/2014/main" xmlns="" id="{AD72D4D1-076F-49D3-9889-EFC4F6D7CA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963877"/>
            <a:ext cx="3494362" cy="4930246"/>
          </a:xfrm>
        </p:spPr>
        <p:txBody>
          <a:bodyPr>
            <a:normAutofit/>
          </a:bodyPr>
          <a:lstStyle/>
          <a:p>
            <a:pPr algn="r"/>
            <a:r>
              <a:rPr lang="en-MY" sz="4000" b="1" dirty="0">
                <a:solidFill>
                  <a:schemeClr val="accent1">
                    <a:lumMod val="60000"/>
                    <a:lumOff val="40000"/>
                  </a:schemeClr>
                </a:solidFill>
              </a:rPr>
              <a:t>This is how you know ..</a:t>
            </a:r>
          </a:p>
        </p:txBody>
      </p:sp>
      <p:cxnSp>
        <p:nvCxnSpPr>
          <p:cNvPr id="39" name="Straight Connector 10">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idx="1"/>
          </p:nvPr>
        </p:nvSpPr>
        <p:spPr>
          <a:xfrm>
            <a:off x="4955010" y="375296"/>
            <a:ext cx="6377769" cy="6088565"/>
          </a:xfrm>
        </p:spPr>
        <p:txBody>
          <a:bodyPr anchor="ctr">
            <a:normAutofit/>
          </a:bodyPr>
          <a:lstStyle/>
          <a:p>
            <a:pPr marL="0" indent="0">
              <a:lnSpc>
                <a:spcPct val="108000"/>
              </a:lnSpc>
              <a:buNone/>
            </a:pPr>
            <a:r>
              <a:rPr lang="en-MY" sz="4000" baseline="30000" dirty="0"/>
              <a:t>3 </a:t>
            </a:r>
            <a:r>
              <a:rPr lang="en-MY" sz="4000" dirty="0"/>
              <a:t>Therefore I want you to understand that no one speaking by the Spirit of God ever says “Let Jesus be cursed!” and no one can say “Jesus is Lord” except by the Holy Spirit.</a:t>
            </a:r>
          </a:p>
        </p:txBody>
      </p:sp>
    </p:spTree>
    <p:extLst>
      <p:ext uri="{BB962C8B-B14F-4D97-AF65-F5344CB8AC3E}">
        <p14:creationId xmlns:p14="http://schemas.microsoft.com/office/powerpoint/2010/main" xmlns="" val="1077381963"/>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3833</TotalTime>
  <Words>425</Words>
  <Application>Microsoft Office PowerPoint</Application>
  <PresentationFormat>Custom</PresentationFormat>
  <Paragraphs>87</Paragraphs>
  <Slides>27</Slides>
  <Notes>22</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Spiritual Gifts</vt:lpstr>
      <vt:lpstr>Slide 2</vt:lpstr>
      <vt:lpstr>Slide 3</vt:lpstr>
      <vt:lpstr>Slide 4</vt:lpstr>
      <vt:lpstr>Slide 5</vt:lpstr>
      <vt:lpstr>Slide 6</vt:lpstr>
      <vt:lpstr>A Young Church</vt:lpstr>
      <vt:lpstr>Believer’s Pagan Background</vt:lpstr>
      <vt:lpstr>This is how you know ..</vt:lpstr>
      <vt:lpstr>Slide 10</vt:lpstr>
      <vt:lpstr>Slide 11</vt:lpstr>
      <vt:lpstr>Slide 12</vt:lpstr>
      <vt:lpstr>Slide 13</vt:lpstr>
      <vt:lpstr>Slide 14</vt:lpstr>
      <vt:lpstr>Slide 15</vt:lpstr>
      <vt:lpstr>Slide 16</vt:lpstr>
      <vt:lpstr>Slide 17</vt:lpstr>
      <vt:lpstr>Slide 18</vt:lpstr>
      <vt:lpstr>Varieties of Spiritual Gifts</vt:lpstr>
      <vt:lpstr>Slide 20</vt:lpstr>
      <vt:lpstr>Slide 21</vt:lpstr>
      <vt:lpstr>Slide 22</vt:lpstr>
      <vt:lpstr>Slide 23</vt:lpstr>
      <vt:lpstr>Slide 24</vt:lpstr>
      <vt:lpstr>Slide 25</vt:lpstr>
      <vt:lpstr>Slide 26</vt:lpstr>
      <vt:lpstr>In Closing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Vision Sunday 2020</dc:title>
  <dc:creator>Chew, Alvin</dc:creator>
  <cp:lastModifiedBy>Fpbcpg</cp:lastModifiedBy>
  <cp:revision>231</cp:revision>
  <cp:lastPrinted>2020-01-04T23:12:21Z</cp:lastPrinted>
  <dcterms:created xsi:type="dcterms:W3CDTF">2019-12-29T16:00:42Z</dcterms:created>
  <dcterms:modified xsi:type="dcterms:W3CDTF">2020-02-02T01:40:56Z</dcterms:modified>
</cp:coreProperties>
</file>