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Average"/>
      <p:regular r:id="rId12"/>
    </p:embeddedFont>
    <p:embeddedFont>
      <p:font typeface="Oswald"/>
      <p:regular r:id="rId13"/>
      <p:bold r:id="rId14"/>
    </p:embeddedFont>
    <p:embeddedFont>
      <p:font typeface="Merriweather"/>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Oswald-regular.fntdata"/><Relationship Id="rId12" Type="http://schemas.openxmlformats.org/officeDocument/2006/relationships/font" Target="fonts/Average-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erriweather-regular.fntdata"/><Relationship Id="rId14" Type="http://schemas.openxmlformats.org/officeDocument/2006/relationships/font" Target="fonts/Oswald-bold.fntdata"/><Relationship Id="rId17" Type="http://schemas.openxmlformats.org/officeDocument/2006/relationships/font" Target="fonts/Merriweather-italic.fntdata"/><Relationship Id="rId16" Type="http://schemas.openxmlformats.org/officeDocument/2006/relationships/font" Target="fonts/Merriweather-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Merriweather-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g5dce3d4f6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5dce3d4f6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Google Shape;68;g5dce3d4f63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5dce3d4f63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5dce3d4f63_2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5dce3d4f63_2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5dce3d4f63_2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5dce3d4f63_2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5dce3d4f63_2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5dce3d4f63_2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1600"/>
              </a:spcBef>
              <a:spcAft>
                <a:spcPts val="160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3"/>
          <p:cNvSpPr txBox="1"/>
          <p:nvPr>
            <p:ph type="title"/>
          </p:nvPr>
        </p:nvSpPr>
        <p:spPr>
          <a:xfrm>
            <a:off x="311700" y="2039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600">
                <a:latin typeface="Merriweather"/>
                <a:ea typeface="Merriweather"/>
                <a:cs typeface="Merriweather"/>
                <a:sym typeface="Merriweather"/>
              </a:rPr>
              <a:t>John 20:19-23</a:t>
            </a:r>
            <a:endParaRPr sz="3600">
              <a:latin typeface="Merriweather"/>
              <a:ea typeface="Merriweather"/>
              <a:cs typeface="Merriweather"/>
              <a:sym typeface="Merriweather"/>
            </a:endParaRPr>
          </a:p>
        </p:txBody>
      </p:sp>
      <p:sp>
        <p:nvSpPr>
          <p:cNvPr id="60" name="Google Shape;60;p13"/>
          <p:cNvSpPr txBox="1"/>
          <p:nvPr>
            <p:ph idx="1" type="body"/>
          </p:nvPr>
        </p:nvSpPr>
        <p:spPr>
          <a:xfrm>
            <a:off x="311700" y="1232850"/>
            <a:ext cx="8520600" cy="3416400"/>
          </a:xfrm>
          <a:prstGeom prst="rect">
            <a:avLst/>
          </a:prstGeom>
        </p:spPr>
        <p:txBody>
          <a:bodyPr anchorCtr="0" anchor="t" bIns="91425" lIns="91425" spcFirstLastPara="1" rIns="91425" wrap="square" tIns="91425">
            <a:noAutofit/>
          </a:bodyPr>
          <a:lstStyle/>
          <a:p>
            <a:pPr indent="0" lvl="0" marL="0" rtl="0" algn="ctr">
              <a:lnSpc>
                <a:spcPct val="150000"/>
              </a:lnSpc>
              <a:spcBef>
                <a:spcPts val="0"/>
              </a:spcBef>
              <a:spcAft>
                <a:spcPts val="0"/>
              </a:spcAft>
              <a:buNone/>
            </a:pPr>
            <a:r>
              <a:rPr b="1" lang="en" sz="1600">
                <a:solidFill>
                  <a:srgbClr val="FFFFFF"/>
                </a:solidFill>
                <a:latin typeface="Arial"/>
                <a:ea typeface="Arial"/>
                <a:cs typeface="Arial"/>
                <a:sym typeface="Arial"/>
              </a:rPr>
              <a:t>19 </a:t>
            </a:r>
            <a:r>
              <a:rPr lang="en" sz="1600">
                <a:solidFill>
                  <a:srgbClr val="FFFFFF"/>
                </a:solidFill>
                <a:latin typeface="Verdana"/>
                <a:ea typeface="Verdana"/>
                <a:cs typeface="Verdana"/>
                <a:sym typeface="Verdana"/>
              </a:rPr>
              <a:t>On the evening of that first day of the week, when the disciples were together, with the doors locked for fear of the Jewish leaders, Jesus came and stood among them and said, “Peace be with you!” </a:t>
            </a:r>
            <a:r>
              <a:rPr b="1" lang="en" sz="1600">
                <a:solidFill>
                  <a:srgbClr val="FFFFFF"/>
                </a:solidFill>
                <a:latin typeface="Arial"/>
                <a:ea typeface="Arial"/>
                <a:cs typeface="Arial"/>
                <a:sym typeface="Arial"/>
              </a:rPr>
              <a:t>20 </a:t>
            </a:r>
            <a:r>
              <a:rPr lang="en" sz="1600">
                <a:solidFill>
                  <a:srgbClr val="FFFFFF"/>
                </a:solidFill>
                <a:latin typeface="Verdana"/>
                <a:ea typeface="Verdana"/>
                <a:cs typeface="Verdana"/>
                <a:sym typeface="Verdana"/>
              </a:rPr>
              <a:t>After he said this, he showed them his hands and side. The disciples were overjoyed when they saw the Lord.</a:t>
            </a:r>
            <a:endParaRPr sz="1600">
              <a:solidFill>
                <a:srgbClr val="FFFFFF"/>
              </a:solidFill>
              <a:latin typeface="Verdana"/>
              <a:ea typeface="Verdana"/>
              <a:cs typeface="Verdana"/>
              <a:sym typeface="Verdana"/>
            </a:endParaRPr>
          </a:p>
          <a:p>
            <a:pPr indent="0" lvl="0" marL="0" rtl="0" algn="ctr">
              <a:lnSpc>
                <a:spcPct val="150000"/>
              </a:lnSpc>
              <a:spcBef>
                <a:spcPts val="800"/>
              </a:spcBef>
              <a:spcAft>
                <a:spcPts val="0"/>
              </a:spcAft>
              <a:buNone/>
            </a:pPr>
            <a:r>
              <a:rPr b="1" lang="en" sz="1600">
                <a:solidFill>
                  <a:srgbClr val="FFFFFF"/>
                </a:solidFill>
                <a:latin typeface="Arial"/>
                <a:ea typeface="Arial"/>
                <a:cs typeface="Arial"/>
                <a:sym typeface="Arial"/>
              </a:rPr>
              <a:t>21 </a:t>
            </a:r>
            <a:r>
              <a:rPr lang="en" sz="1600">
                <a:solidFill>
                  <a:srgbClr val="FFFFFF"/>
                </a:solidFill>
                <a:latin typeface="Verdana"/>
                <a:ea typeface="Verdana"/>
                <a:cs typeface="Verdana"/>
                <a:sym typeface="Verdana"/>
              </a:rPr>
              <a:t>Again Jesus said, “Peace be with you! As the Father has sent me, I am sending you.” </a:t>
            </a:r>
            <a:r>
              <a:rPr b="1" lang="en" sz="1600">
                <a:solidFill>
                  <a:srgbClr val="FFFFFF"/>
                </a:solidFill>
                <a:latin typeface="Arial"/>
                <a:ea typeface="Arial"/>
                <a:cs typeface="Arial"/>
                <a:sym typeface="Arial"/>
              </a:rPr>
              <a:t>22 </a:t>
            </a:r>
            <a:r>
              <a:rPr lang="en" sz="1600">
                <a:solidFill>
                  <a:srgbClr val="FFFFFF"/>
                </a:solidFill>
                <a:latin typeface="Verdana"/>
                <a:ea typeface="Verdana"/>
                <a:cs typeface="Verdana"/>
                <a:sym typeface="Verdana"/>
              </a:rPr>
              <a:t>And with that he breathed on them and said, “Receive the Holy Spirit. </a:t>
            </a:r>
            <a:r>
              <a:rPr b="1" lang="en" sz="1600">
                <a:solidFill>
                  <a:srgbClr val="FFFFFF"/>
                </a:solidFill>
                <a:latin typeface="Arial"/>
                <a:ea typeface="Arial"/>
                <a:cs typeface="Arial"/>
                <a:sym typeface="Arial"/>
              </a:rPr>
              <a:t>23 </a:t>
            </a:r>
            <a:r>
              <a:rPr lang="en" sz="1600">
                <a:solidFill>
                  <a:srgbClr val="FFFFFF"/>
                </a:solidFill>
                <a:latin typeface="Verdana"/>
                <a:ea typeface="Verdana"/>
                <a:cs typeface="Verdana"/>
                <a:sym typeface="Verdana"/>
              </a:rPr>
              <a:t>If you forgive anyone’s sins, their sins are forgiven; if you do not forgive them, they are not forgiven.”</a:t>
            </a:r>
            <a:endParaRPr sz="1600">
              <a:solidFill>
                <a:srgbClr val="FFFFFF"/>
              </a:solidFill>
              <a:latin typeface="Verdana"/>
              <a:ea typeface="Verdana"/>
              <a:cs typeface="Verdana"/>
              <a:sym typeface="Verdana"/>
            </a:endParaRPr>
          </a:p>
          <a:p>
            <a:pPr indent="0" lvl="0" marL="0" rtl="0" algn="ctr">
              <a:spcBef>
                <a:spcPts val="800"/>
              </a:spcBef>
              <a:spcAft>
                <a:spcPts val="1600"/>
              </a:spcAft>
              <a:buNone/>
            </a:pPr>
            <a:r>
              <a:t/>
            </a:r>
            <a:endParaRPr sz="1400">
              <a:solidFill>
                <a:srgbClr val="FFFFFF"/>
              </a:solidFill>
              <a:latin typeface="Verdana"/>
              <a:ea typeface="Verdana"/>
              <a:cs typeface="Verdana"/>
              <a:sym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4"/>
          <p:cNvSpPr/>
          <p:nvPr/>
        </p:nvSpPr>
        <p:spPr>
          <a:xfrm>
            <a:off x="4267800" y="2808300"/>
            <a:ext cx="563700" cy="2013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4"/>
          <p:cNvSpPr txBox="1"/>
          <p:nvPr>
            <p:ph type="ctrTitle"/>
          </p:nvPr>
        </p:nvSpPr>
        <p:spPr>
          <a:xfrm>
            <a:off x="671258" y="1621050"/>
            <a:ext cx="7801500" cy="17301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WHAT HAPPENS WHEN WE LIVE IN FEAR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0" name="Shape 70"/>
        <p:cNvGrpSpPr/>
        <p:nvPr/>
      </p:nvGrpSpPr>
      <p:grpSpPr>
        <a:xfrm>
          <a:off x="0" y="0"/>
          <a:ext cx="0" cy="0"/>
          <a:chOff x="0" y="0"/>
          <a:chExt cx="0" cy="0"/>
        </a:xfrm>
      </p:grpSpPr>
      <p:sp>
        <p:nvSpPr>
          <p:cNvPr id="71" name="Google Shape;71;p15"/>
          <p:cNvSpPr txBox="1"/>
          <p:nvPr>
            <p:ph type="title"/>
          </p:nvPr>
        </p:nvSpPr>
        <p:spPr>
          <a:xfrm>
            <a:off x="225250" y="1716600"/>
            <a:ext cx="4045200" cy="1710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WHEN WE LIVE IN FULL FEAR...</a:t>
            </a:r>
            <a:endParaRPr/>
          </a:p>
        </p:txBody>
      </p:sp>
      <p:sp>
        <p:nvSpPr>
          <p:cNvPr id="72" name="Google Shape;72;p15"/>
          <p:cNvSpPr/>
          <p:nvPr/>
        </p:nvSpPr>
        <p:spPr>
          <a:xfrm>
            <a:off x="4939500" y="3939925"/>
            <a:ext cx="1029300" cy="1102800"/>
          </a:xfrm>
          <a:prstGeom prst="rect">
            <a:avLst/>
          </a:prstGeom>
          <a:solidFill>
            <a:srgbClr val="FFFFFF"/>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5"/>
          <p:cNvSpPr txBox="1"/>
          <p:nvPr/>
        </p:nvSpPr>
        <p:spPr>
          <a:xfrm>
            <a:off x="4939500" y="2094650"/>
            <a:ext cx="3787200" cy="7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600">
                <a:latin typeface="Average"/>
                <a:ea typeface="Average"/>
                <a:cs typeface="Average"/>
                <a:sym typeface="Average"/>
              </a:rPr>
              <a:t>Jesus appears in the midst of fear</a:t>
            </a:r>
            <a:r>
              <a:rPr lang="en">
                <a:latin typeface="Average"/>
                <a:ea typeface="Average"/>
                <a:cs typeface="Average"/>
                <a:sym typeface="Average"/>
              </a:rPr>
              <a:t> </a:t>
            </a:r>
            <a:endParaRPr>
              <a:latin typeface="Average"/>
              <a:ea typeface="Average"/>
              <a:cs typeface="Average"/>
              <a:sym typeface="Averag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Google Shape;78;p16"/>
          <p:cNvSpPr txBox="1"/>
          <p:nvPr>
            <p:ph type="title"/>
          </p:nvPr>
        </p:nvSpPr>
        <p:spPr>
          <a:xfrm>
            <a:off x="225250" y="1716600"/>
            <a:ext cx="4045200" cy="1710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WHEN WE LIVE IN FULL FEAR...</a:t>
            </a:r>
            <a:endParaRPr/>
          </a:p>
        </p:txBody>
      </p:sp>
      <p:sp>
        <p:nvSpPr>
          <p:cNvPr id="79" name="Google Shape;79;p16"/>
          <p:cNvSpPr/>
          <p:nvPr/>
        </p:nvSpPr>
        <p:spPr>
          <a:xfrm>
            <a:off x="4939500" y="3939925"/>
            <a:ext cx="1029300" cy="1102800"/>
          </a:xfrm>
          <a:prstGeom prst="rect">
            <a:avLst/>
          </a:prstGeom>
          <a:solidFill>
            <a:srgbClr val="FFFFFF"/>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6"/>
          <p:cNvSpPr txBox="1"/>
          <p:nvPr/>
        </p:nvSpPr>
        <p:spPr>
          <a:xfrm>
            <a:off x="4832075" y="1807000"/>
            <a:ext cx="3787200" cy="175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600">
                <a:latin typeface="Average"/>
                <a:ea typeface="Average"/>
                <a:cs typeface="Average"/>
                <a:sym typeface="Average"/>
              </a:rPr>
              <a:t>Jesus speaks peace in the midst of fear </a:t>
            </a:r>
            <a:endParaRPr b="1" sz="3600">
              <a:latin typeface="Average"/>
              <a:ea typeface="Average"/>
              <a:cs typeface="Average"/>
              <a:sym typeface="Average"/>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7"/>
          <p:cNvSpPr txBox="1"/>
          <p:nvPr>
            <p:ph type="title"/>
          </p:nvPr>
        </p:nvSpPr>
        <p:spPr>
          <a:xfrm>
            <a:off x="225250" y="1716600"/>
            <a:ext cx="4045200" cy="1710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WHEN WE LIVE IN FULL FEAR...</a:t>
            </a:r>
            <a:endParaRPr/>
          </a:p>
        </p:txBody>
      </p:sp>
      <p:sp>
        <p:nvSpPr>
          <p:cNvPr id="86" name="Google Shape;86;p17"/>
          <p:cNvSpPr/>
          <p:nvPr/>
        </p:nvSpPr>
        <p:spPr>
          <a:xfrm>
            <a:off x="4939500" y="3939925"/>
            <a:ext cx="1029300" cy="1102800"/>
          </a:xfrm>
          <a:prstGeom prst="rect">
            <a:avLst/>
          </a:prstGeom>
          <a:solidFill>
            <a:srgbClr val="FFFFFF"/>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7"/>
          <p:cNvSpPr txBox="1"/>
          <p:nvPr/>
        </p:nvSpPr>
        <p:spPr>
          <a:xfrm>
            <a:off x="4872250" y="1987675"/>
            <a:ext cx="3787200" cy="1680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600">
                <a:latin typeface="Average"/>
                <a:ea typeface="Average"/>
                <a:cs typeface="Average"/>
                <a:sym typeface="Average"/>
              </a:rPr>
              <a:t>Jesus shows that He is real in the midst of fear</a:t>
            </a:r>
            <a:r>
              <a:rPr lang="en">
                <a:latin typeface="Average"/>
                <a:ea typeface="Average"/>
                <a:cs typeface="Average"/>
                <a:sym typeface="Average"/>
              </a:rPr>
              <a:t> </a:t>
            </a:r>
            <a:endParaRPr>
              <a:latin typeface="Average"/>
              <a:ea typeface="Average"/>
              <a:cs typeface="Average"/>
              <a:sym typeface="Average"/>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8"/>
          <p:cNvSpPr txBox="1"/>
          <p:nvPr>
            <p:ph type="title"/>
          </p:nvPr>
        </p:nvSpPr>
        <p:spPr>
          <a:xfrm>
            <a:off x="225250" y="1716600"/>
            <a:ext cx="4045200" cy="1710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WHEN WE LIVE IN FULL FEAR...</a:t>
            </a:r>
            <a:endParaRPr/>
          </a:p>
        </p:txBody>
      </p:sp>
      <p:sp>
        <p:nvSpPr>
          <p:cNvPr id="93" name="Google Shape;93;p18"/>
          <p:cNvSpPr/>
          <p:nvPr/>
        </p:nvSpPr>
        <p:spPr>
          <a:xfrm>
            <a:off x="4939500" y="3939925"/>
            <a:ext cx="1029300" cy="1102800"/>
          </a:xfrm>
          <a:prstGeom prst="rect">
            <a:avLst/>
          </a:prstGeom>
          <a:solidFill>
            <a:srgbClr val="FFFFFF"/>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8"/>
          <p:cNvSpPr txBox="1"/>
          <p:nvPr/>
        </p:nvSpPr>
        <p:spPr>
          <a:xfrm>
            <a:off x="4822025" y="1917225"/>
            <a:ext cx="3787200" cy="1710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600">
                <a:latin typeface="Average"/>
                <a:ea typeface="Average"/>
                <a:cs typeface="Average"/>
                <a:sym typeface="Average"/>
              </a:rPr>
              <a:t>Jesus breathed the Holy Spirit in the midst of fear</a:t>
            </a:r>
            <a:endParaRPr b="1" sz="3600">
              <a:latin typeface="Average"/>
              <a:ea typeface="Average"/>
              <a:cs typeface="Average"/>
              <a:sym typeface="Average"/>
            </a:endParaRPr>
          </a:p>
        </p:txBody>
      </p:sp>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